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906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223760" y="0"/>
            <a:ext cx="2688336" cy="566928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912864" y="0"/>
            <a:ext cx="329184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10896" y="100584"/>
            <a:ext cx="7955279" cy="3931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01010"/>
                </a:solidFill>
                <a:latin typeface="웰니스산스"/>
              </a:rPr>
              <a:t>LLM Live는 음성 대화를 이어지는 상호작용으로 전환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" y="562356"/>
            <a:ext cx="9345168" cy="10972"/>
          </a:xfrm>
          <a:prstGeom prst="rect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11312" y="155448"/>
            <a:ext cx="1389888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E2E2E"/>
                </a:solidFill>
                <a:latin typeface="웰니스산스"/>
              </a:rPr>
              <a:t>핵심 정의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00616" y="6565392"/>
            <a:ext cx="256032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101010"/>
                </a:solidFill>
                <a:latin typeface="웰니스산스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0624" y="731520"/>
            <a:ext cx="888796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2E2E2E"/>
                </a:solidFill>
                <a:latin typeface="웰니스산스"/>
              </a:rPr>
              <a:t>한 번 묻고 답하는 구조에서 실시간 음성·끼어들기·후속 대화가 연결되는 구조로 변화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1298448"/>
            <a:ext cx="2048256" cy="1901952"/>
          </a:xfrm>
          <a:prstGeom prst="rect">
            <a:avLst/>
          </a:prstGeom>
          <a:solidFill>
            <a:srgbClr val="FFFFFF"/>
          </a:solidFill>
          <a:ln w="10160">
            <a:solidFill>
              <a:srgbClr val="9494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1536192"/>
            <a:ext cx="1645920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101010"/>
                </a:solidFill>
                <a:latin typeface="웰니스산스"/>
              </a:rPr>
              <a:t>사용자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368" y="1938528"/>
            <a:ext cx="1645920" cy="6583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19" b="1">
                <a:solidFill>
                  <a:srgbClr val="313131"/>
                </a:solidFill>
                <a:latin typeface="웰니스산스"/>
              </a:rPr>
              <a:t>“하이나무,
오늘 뭐 하면 좋을까?”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368" y="2761488"/>
            <a:ext cx="1645920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" b="0">
                <a:solidFill>
                  <a:srgbClr val="707070"/>
                </a:solidFill>
                <a:latin typeface="웰니스산스"/>
              </a:rPr>
              <a:t>후속 질문과 끼어들기</a:t>
            </a:r>
          </a:p>
        </p:txBody>
      </p:sp>
      <p:sp>
        <p:nvSpPr>
          <p:cNvPr id="13" name="Chevron 12"/>
          <p:cNvSpPr/>
          <p:nvPr/>
        </p:nvSpPr>
        <p:spPr>
          <a:xfrm>
            <a:off x="2688336" y="2084831"/>
            <a:ext cx="384048" cy="256032"/>
          </a:xfrm>
          <a:prstGeom prst="chevron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3182112" y="1170432"/>
            <a:ext cx="3511296" cy="2157984"/>
          </a:xfrm>
          <a:prstGeom prst="rect">
            <a:avLst/>
          </a:prstGeom>
          <a:solidFill>
            <a:srgbClr val="E8E8E8"/>
          </a:solidFill>
          <a:ln w="1270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456432" y="1426464"/>
            <a:ext cx="2962656" cy="3108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101010"/>
                </a:solidFill>
                <a:latin typeface="웰니스산스"/>
              </a:rPr>
              <a:t>LLM Live Interaction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529584" y="1901952"/>
            <a:ext cx="347472" cy="274320"/>
          </a:xfrm>
          <a:prstGeom prst="rect">
            <a:avLst/>
          </a:prstGeom>
          <a:solidFill>
            <a:srgbClr val="515151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547872" y="1911095"/>
            <a:ext cx="310896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023360" y="1911095"/>
            <a:ext cx="2084831" cy="23774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40" b="1">
                <a:solidFill>
                  <a:srgbClr val="313131"/>
                </a:solidFill>
                <a:latin typeface="웰니스산스"/>
              </a:rPr>
              <a:t>동일 마이크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529584" y="2212848"/>
            <a:ext cx="347472" cy="274320"/>
          </a:xfrm>
          <a:prstGeom prst="rect">
            <a:avLst/>
          </a:prstGeom>
          <a:solidFill>
            <a:srgbClr val="515151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547872" y="2221991"/>
            <a:ext cx="310896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23360" y="2221991"/>
            <a:ext cx="2084831" cy="23774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40" b="1">
                <a:solidFill>
                  <a:srgbClr val="313131"/>
                </a:solidFill>
                <a:latin typeface="웰니스산스"/>
              </a:rPr>
              <a:t>Live 음성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529584" y="2523744"/>
            <a:ext cx="347472" cy="274320"/>
          </a:xfrm>
          <a:prstGeom prst="rect">
            <a:avLst/>
          </a:prstGeom>
          <a:solidFill>
            <a:srgbClr val="515151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547872" y="2532888"/>
            <a:ext cx="310896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23360" y="2532888"/>
            <a:ext cx="2084831" cy="23774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40" b="1">
                <a:solidFill>
                  <a:srgbClr val="313131"/>
                </a:solidFill>
                <a:latin typeface="웰니스산스"/>
              </a:rPr>
              <a:t>Barge-in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529584" y="2834640"/>
            <a:ext cx="347472" cy="274320"/>
          </a:xfrm>
          <a:prstGeom prst="rect">
            <a:avLst/>
          </a:prstGeom>
          <a:solidFill>
            <a:srgbClr val="515151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547872" y="2843784"/>
            <a:ext cx="310896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023360" y="2843784"/>
            <a:ext cx="2084831" cy="23774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40" b="1">
                <a:solidFill>
                  <a:srgbClr val="313131"/>
                </a:solidFill>
                <a:latin typeface="웰니스산스"/>
              </a:rPr>
              <a:t>5초 후속 대기</a:t>
            </a:r>
          </a:p>
        </p:txBody>
      </p:sp>
      <p:sp>
        <p:nvSpPr>
          <p:cNvPr id="28" name="Chevron 27"/>
          <p:cNvSpPr/>
          <p:nvPr/>
        </p:nvSpPr>
        <p:spPr>
          <a:xfrm>
            <a:off x="6839712" y="2084831"/>
            <a:ext cx="384048" cy="256032"/>
          </a:xfrm>
          <a:prstGeom prst="chevron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7333488" y="1298448"/>
            <a:ext cx="2084831" cy="1901952"/>
          </a:xfrm>
          <a:prstGeom prst="rect">
            <a:avLst/>
          </a:prstGeom>
          <a:solidFill>
            <a:srgbClr val="FFFFFF"/>
          </a:solidFill>
          <a:ln w="10160">
            <a:solidFill>
              <a:srgbClr val="9494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534656" y="1536192"/>
            <a:ext cx="1682496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101010"/>
                </a:solidFill>
                <a:latin typeface="웰니스산스"/>
              </a:rPr>
              <a:t>체감 결과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534656" y="1938528"/>
            <a:ext cx="1682496" cy="85953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60" b="1">
                <a:solidFill>
                  <a:srgbClr val="313131"/>
                </a:solidFill>
                <a:latin typeface="웰니스산스"/>
              </a:rPr>
              <a:t>답변을 기다리지 않고
말을 끊어 질문하고
같은 대화를 이어감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57200" y="3822191"/>
            <a:ext cx="2103120" cy="1243584"/>
          </a:xfrm>
          <a:prstGeom prst="rect">
            <a:avLst/>
          </a:prstGeom>
          <a:solidFill>
            <a:srgbClr val="FFFFFF"/>
          </a:solidFill>
          <a:ln w="10160">
            <a:solidFill>
              <a:srgbClr val="2E2E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621792" y="3986783"/>
            <a:ext cx="804672" cy="274320"/>
          </a:xfrm>
          <a:prstGeom prst="rect">
            <a:avLst/>
          </a:prstGeom>
          <a:solidFill>
            <a:srgbClr val="2E2E2E"/>
          </a:solidFill>
          <a:ln w="10160">
            <a:solidFill>
              <a:srgbClr val="2E2E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40080" y="3995927"/>
            <a:ext cx="768096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연속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554480" y="3950207"/>
            <a:ext cx="841247" cy="29260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19" b="1">
                <a:solidFill>
                  <a:srgbClr val="101010"/>
                </a:solidFill>
                <a:latin typeface="웰니스산스"/>
              </a:rPr>
              <a:t>후속 질문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58368" y="4370831"/>
            <a:ext cx="1700784" cy="54864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30" b="0">
                <a:solidFill>
                  <a:srgbClr val="313131"/>
                </a:solidFill>
                <a:latin typeface="웰니스산스"/>
              </a:rPr>
              <a:t>Wake-up을 반복하지 않고 같은 세션에서 대화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724912" y="3822191"/>
            <a:ext cx="2103120" cy="1243584"/>
          </a:xfrm>
          <a:prstGeom prst="rect">
            <a:avLst/>
          </a:prstGeom>
          <a:solidFill>
            <a:srgbClr val="FFFFFF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2889504" y="3986783"/>
            <a:ext cx="804672" cy="274320"/>
          </a:xfrm>
          <a:prstGeom prst="rect">
            <a:avLst/>
          </a:prstGeom>
          <a:solidFill>
            <a:srgbClr val="515151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2907792" y="3995927"/>
            <a:ext cx="768096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개입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822191" y="3950207"/>
            <a:ext cx="841247" cy="29260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19" b="1">
                <a:solidFill>
                  <a:srgbClr val="101010"/>
                </a:solidFill>
                <a:latin typeface="웰니스산스"/>
              </a:rPr>
              <a:t>답변 중 끼어들기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926080" y="4370831"/>
            <a:ext cx="1700784" cy="54864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30" b="0">
                <a:solidFill>
                  <a:srgbClr val="313131"/>
                </a:solidFill>
                <a:latin typeface="웰니스산스"/>
              </a:rPr>
              <a:t>사용자 발화를 확인하면 재생 큐까지 즉시 비움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992624" y="3822191"/>
            <a:ext cx="2103120" cy="1243584"/>
          </a:xfrm>
          <a:prstGeom prst="rect">
            <a:avLst/>
          </a:prstGeom>
          <a:solidFill>
            <a:srgbClr val="FFFFFF"/>
          </a:solidFill>
          <a:ln w="10160">
            <a:solidFill>
              <a:srgbClr val="4343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5157216" y="3986783"/>
            <a:ext cx="804672" cy="274320"/>
          </a:xfrm>
          <a:prstGeom prst="rect">
            <a:avLst/>
          </a:prstGeom>
          <a:solidFill>
            <a:srgbClr val="434343"/>
          </a:solidFill>
          <a:ln w="10160">
            <a:solidFill>
              <a:srgbClr val="4343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5175503" y="3995927"/>
            <a:ext cx="768096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음성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089904" y="3950207"/>
            <a:ext cx="841247" cy="29260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19" b="1">
                <a:solidFill>
                  <a:srgbClr val="101010"/>
                </a:solidFill>
                <a:latin typeface="웰니스산스"/>
              </a:rPr>
              <a:t>Live native audio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193792" y="4370831"/>
            <a:ext cx="1700784" cy="54864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30" b="0">
                <a:solidFill>
                  <a:srgbClr val="313131"/>
                </a:solidFill>
                <a:latin typeface="웰니스산스"/>
              </a:rPr>
              <a:t>24 kHz PCM을 800ms 선버퍼 후 연속 재생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260336" y="3822191"/>
            <a:ext cx="2103120" cy="1243584"/>
          </a:xfrm>
          <a:prstGeom prst="rect">
            <a:avLst/>
          </a:prstGeom>
          <a:solidFill>
            <a:srgbClr val="FFFFFF"/>
          </a:solidFill>
          <a:ln w="10160">
            <a:solidFill>
              <a:srgbClr val="7E7E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7424927" y="3986783"/>
            <a:ext cx="804672" cy="274320"/>
          </a:xfrm>
          <a:prstGeom prst="rect">
            <a:avLst/>
          </a:prstGeom>
          <a:solidFill>
            <a:srgbClr val="7E7E7E"/>
          </a:solidFill>
          <a:ln w="10160">
            <a:solidFill>
              <a:srgbClr val="7E7E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7443215" y="3995927"/>
            <a:ext cx="768096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종료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357615" y="3950207"/>
            <a:ext cx="841247" cy="29260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19" b="1">
                <a:solidFill>
                  <a:srgbClr val="101010"/>
                </a:solidFill>
                <a:latin typeface="웰니스산스"/>
              </a:rPr>
              <a:t>자연스러운 마무리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461504" y="4370831"/>
            <a:ext cx="1700784" cy="54864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30" b="0">
                <a:solidFill>
                  <a:srgbClr val="313131"/>
                </a:solidFill>
                <a:latin typeface="웰니스산스"/>
              </a:rPr>
              <a:t>답변 후 5초 무발화 또는 종료 발화로 회수</a:t>
            </a:r>
          </a:p>
        </p:txBody>
      </p:sp>
      <p:sp>
        <p:nvSpPr>
          <p:cNvPr id="52" name="Rectangle 51"/>
          <p:cNvSpPr/>
          <p:nvPr/>
        </p:nvSpPr>
        <p:spPr>
          <a:xfrm>
            <a:off x="457200" y="5449824"/>
            <a:ext cx="8961120" cy="676656"/>
          </a:xfrm>
          <a:prstGeom prst="rect">
            <a:avLst/>
          </a:prstGeom>
          <a:solidFill>
            <a:srgbClr val="F3F3F3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94944" y="5641848"/>
            <a:ext cx="658368" cy="21945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40" b="1">
                <a:solidFill>
                  <a:srgbClr val="2E2E2E"/>
                </a:solidFill>
                <a:latin typeface="웰니스산스"/>
              </a:rPr>
              <a:t>핵심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408176" y="5586984"/>
            <a:ext cx="7424927" cy="32918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rgbClr val="101010"/>
                </a:solidFill>
                <a:latin typeface="웰니스산스"/>
              </a:rPr>
              <a:t>제품 명령은 기존 Device API 경로를 유지하고, 일반 대화 경험만 Live로 확장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57200" y="6556248"/>
            <a:ext cx="8046720" cy="1645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80" b="0">
                <a:solidFill>
                  <a:srgbClr val="707070"/>
                </a:solidFill>
                <a:latin typeface="웰니스산스"/>
              </a:rPr>
              <a:t>기준 형상 | feature/live-conversion + local Live Broker | 2026-08-18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223760" y="0"/>
            <a:ext cx="2688336" cy="566928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912864" y="0"/>
            <a:ext cx="329184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10896" y="100584"/>
            <a:ext cx="7955279" cy="3931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01010"/>
                </a:solidFill>
                <a:latin typeface="웰니스산스"/>
              </a:rPr>
              <a:t>LLM Live 적용 효과와 다음 단계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" y="562356"/>
            <a:ext cx="9345168" cy="10972"/>
          </a:xfrm>
          <a:prstGeom prst="rect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11312" y="155448"/>
            <a:ext cx="1389888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E2E2E"/>
                </a:solidFill>
                <a:latin typeface="웰니스산스"/>
              </a:rPr>
              <a:t>결론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00616" y="6565392"/>
            <a:ext cx="256032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101010"/>
                </a:solidFill>
                <a:latin typeface="웰니스산스"/>
              </a:rPr>
              <a:t>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0624" y="731520"/>
            <a:ext cx="888796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2E2E2E"/>
                </a:solidFill>
                <a:latin typeface="웰니스산스"/>
              </a:rPr>
              <a:t>대화 연속성은 확보하고, 제품 명령의 기존 안정성은 유지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1298448"/>
            <a:ext cx="2103120" cy="1408176"/>
          </a:xfrm>
          <a:prstGeom prst="rect">
            <a:avLst/>
          </a:prstGeom>
          <a:solidFill>
            <a:srgbClr val="FFFFFF"/>
          </a:solidFill>
          <a:ln w="10160">
            <a:solidFill>
              <a:srgbClr val="2E2E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21792" y="1463039"/>
            <a:ext cx="804672" cy="274320"/>
          </a:xfrm>
          <a:prstGeom prst="rect">
            <a:avLst/>
          </a:prstGeom>
          <a:solidFill>
            <a:srgbClr val="2E2E2E"/>
          </a:solidFill>
          <a:ln w="10160">
            <a:solidFill>
              <a:srgbClr val="2E2E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1472184"/>
            <a:ext cx="768096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사용자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1426464"/>
            <a:ext cx="841247" cy="29260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19" b="1">
                <a:solidFill>
                  <a:srgbClr val="101010"/>
                </a:solidFill>
                <a:latin typeface="웰니스산스"/>
              </a:rPr>
              <a:t>덜 기다리는 대화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368" y="1847088"/>
            <a:ext cx="1700784" cy="7132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30" b="0">
                <a:solidFill>
                  <a:srgbClr val="313131"/>
                </a:solidFill>
                <a:latin typeface="웰니스산스"/>
              </a:rPr>
              <a:t>원본 음성 기반 Live 응답과 후속 질문 연결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24912" y="1298448"/>
            <a:ext cx="2103120" cy="1408176"/>
          </a:xfrm>
          <a:prstGeom prst="rect">
            <a:avLst/>
          </a:prstGeom>
          <a:solidFill>
            <a:srgbClr val="FFFFFF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889504" y="1463039"/>
            <a:ext cx="804672" cy="274320"/>
          </a:xfrm>
          <a:prstGeom prst="rect">
            <a:avLst/>
          </a:prstGeom>
          <a:solidFill>
            <a:srgbClr val="515151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907792" y="1472184"/>
            <a:ext cx="768096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Interaction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22191" y="1426464"/>
            <a:ext cx="841247" cy="29260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19" b="1">
                <a:solidFill>
                  <a:srgbClr val="101010"/>
                </a:solidFill>
                <a:latin typeface="웰니스산스"/>
              </a:rPr>
              <a:t>말로 끊고 이어가기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26080" y="1847088"/>
            <a:ext cx="1700784" cy="7132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30" b="0">
                <a:solidFill>
                  <a:srgbClr val="313131"/>
                </a:solidFill>
                <a:latin typeface="웰니스산스"/>
              </a:rPr>
              <a:t>Barge-in 시 재생 큐를 비우고 새 질문 처리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992624" y="1298448"/>
            <a:ext cx="2103120" cy="1408176"/>
          </a:xfrm>
          <a:prstGeom prst="rect">
            <a:avLst/>
          </a:prstGeom>
          <a:solidFill>
            <a:srgbClr val="FFFFFF"/>
          </a:solidFill>
          <a:ln w="10160">
            <a:solidFill>
              <a:srgbClr val="4343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157216" y="1463039"/>
            <a:ext cx="804672" cy="274320"/>
          </a:xfrm>
          <a:prstGeom prst="rect">
            <a:avLst/>
          </a:prstGeom>
          <a:solidFill>
            <a:srgbClr val="434343"/>
          </a:solidFill>
          <a:ln w="10160">
            <a:solidFill>
              <a:srgbClr val="4343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175503" y="1472184"/>
            <a:ext cx="768096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제품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089904" y="1426464"/>
            <a:ext cx="841247" cy="29260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19" b="1">
                <a:solidFill>
                  <a:srgbClr val="101010"/>
                </a:solidFill>
                <a:latin typeface="웰니스산스"/>
              </a:rPr>
              <a:t>기존 명령 경로 보호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93792" y="1847088"/>
            <a:ext cx="1700784" cy="7132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30" b="0">
                <a:solidFill>
                  <a:srgbClr val="313131"/>
                </a:solidFill>
                <a:latin typeface="웰니스산스"/>
              </a:rPr>
              <a:t>일상 대화만 Live, Device API는 기존 구조 유지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260336" y="1298448"/>
            <a:ext cx="2103120" cy="1408176"/>
          </a:xfrm>
          <a:prstGeom prst="rect">
            <a:avLst/>
          </a:prstGeom>
          <a:solidFill>
            <a:srgbClr val="FFFFFF"/>
          </a:solidFill>
          <a:ln w="10160">
            <a:solidFill>
              <a:srgbClr val="7E7E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7424927" y="1463039"/>
            <a:ext cx="804672" cy="274320"/>
          </a:xfrm>
          <a:prstGeom prst="rect">
            <a:avLst/>
          </a:prstGeom>
          <a:solidFill>
            <a:srgbClr val="7E7E7E"/>
          </a:solidFill>
          <a:ln w="10160">
            <a:solidFill>
              <a:srgbClr val="7E7E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443215" y="1472184"/>
            <a:ext cx="768096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운영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57615" y="1426464"/>
            <a:ext cx="841247" cy="29260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19" b="1">
                <a:solidFill>
                  <a:srgbClr val="101010"/>
                </a:solidFill>
                <a:latin typeface="웰니스산스"/>
              </a:rPr>
              <a:t>명확한 세션 회수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461504" y="1847088"/>
            <a:ext cx="1700784" cy="7132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30" b="0">
                <a:solidFill>
                  <a:srgbClr val="313131"/>
                </a:solidFill>
                <a:latin typeface="웰니스산스"/>
              </a:rPr>
              <a:t>5초 무발화·종료 발화·오류를 한 gate에서 처리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7200" y="3072384"/>
            <a:ext cx="1188720" cy="29260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01010"/>
                </a:solidFill>
                <a:latin typeface="웰니스산스"/>
              </a:rPr>
              <a:t>다음 단계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57200" y="3493008"/>
            <a:ext cx="4389120" cy="1828800"/>
          </a:xfrm>
          <a:prstGeom prst="rect">
            <a:avLst/>
          </a:prstGeom>
          <a:solidFill>
            <a:srgbClr val="FFFFFF"/>
          </a:solidFill>
          <a:ln w="10160">
            <a:solidFill>
              <a:srgbClr val="2E2E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94944" y="3712463"/>
            <a:ext cx="658368" cy="274320"/>
          </a:xfrm>
          <a:prstGeom prst="rect">
            <a:avLst/>
          </a:prstGeom>
          <a:solidFill>
            <a:srgbClr val="2E2E2E"/>
          </a:solidFill>
          <a:ln w="10160">
            <a:solidFill>
              <a:srgbClr val="2E2E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13232" y="3721607"/>
            <a:ext cx="621792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품질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517904" y="3675887"/>
            <a:ext cx="2706624" cy="29260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01010"/>
                </a:solidFill>
                <a:latin typeface="웰니스산스"/>
              </a:rPr>
              <a:t>Interaction 정량화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31520" y="4187952"/>
            <a:ext cx="3639312" cy="85953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69" b="0">
                <a:solidFill>
                  <a:srgbClr val="313131"/>
                </a:solidFill>
                <a:latin typeface="웰니스산스"/>
              </a:rPr>
              <a:t>• 첫 소리·끼어들기 지연 p50/p95
• 거리·볼륨·TV/모터 소음별 성공률
• 자기 음성 오탐과 첫 음절 손실
• 장시간 메모리·재연결 안정성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065776" y="3493008"/>
            <a:ext cx="4389120" cy="1828800"/>
          </a:xfrm>
          <a:prstGeom prst="rect">
            <a:avLst/>
          </a:prstGeom>
          <a:solidFill>
            <a:srgbClr val="E8E8E8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5303520" y="3712463"/>
            <a:ext cx="658368" cy="274320"/>
          </a:xfrm>
          <a:prstGeom prst="rect">
            <a:avLst/>
          </a:prstGeom>
          <a:solidFill>
            <a:srgbClr val="101010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321807" y="3721607"/>
            <a:ext cx="621792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운영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126480" y="3675887"/>
            <a:ext cx="2761488" cy="29260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01010"/>
                </a:solidFill>
                <a:latin typeface="웰니스산스"/>
              </a:rPr>
              <a:t>PoC에서 제품 경로로 승격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340096" y="4187952"/>
            <a:ext cx="3639312" cy="85953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69" b="0">
                <a:solidFill>
                  <a:srgbClr val="313131"/>
                </a:solidFill>
                <a:latin typeface="웰니스산스"/>
              </a:rPr>
              <a:t>• 인증된 TLS WebSocket 진입점
• 세션별 frame·byte·동시 연결 제한
• 생각 중 끼어들기 정책 결정
• 14분 세션 교체 후속 처리 연결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57200" y="5614416"/>
            <a:ext cx="8997696" cy="493776"/>
          </a:xfrm>
          <a:prstGeom prst="rect">
            <a:avLst/>
          </a:prstGeom>
          <a:solidFill>
            <a:srgbClr val="F3F3F3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13232" y="5742432"/>
            <a:ext cx="896112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19" b="1">
                <a:solidFill>
                  <a:srgbClr val="2E2E2E"/>
                </a:solidFill>
                <a:latin typeface="웰니스산스"/>
              </a:rPr>
              <a:t>최종 의미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755648" y="5687568"/>
            <a:ext cx="7260336" cy="2743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80" b="1">
                <a:solidFill>
                  <a:srgbClr val="101010"/>
                </a:solidFill>
                <a:latin typeface="웰니스산스"/>
              </a:rPr>
              <a:t>사용자가 답변을 기다리는 음성 기능에서, 사용자가 대화를 주도하는 음성 Interaction으로 전환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57200" y="6556248"/>
            <a:ext cx="8046720" cy="1645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80" b="0">
                <a:solidFill>
                  <a:srgbClr val="707070"/>
                </a:solidFill>
                <a:latin typeface="웰니스산스"/>
              </a:rPr>
              <a:t>기준 형상 | feature/live-conversion + local Live Broker | 2026-08-18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223760" y="0"/>
            <a:ext cx="2688336" cy="566928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912864" y="0"/>
            <a:ext cx="329184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10896" y="100584"/>
            <a:ext cx="7955279" cy="3931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01010"/>
                </a:solidFill>
                <a:latin typeface="웰니스산스"/>
              </a:rPr>
              <a:t>사용자 경험은 무엇이 달라지는가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" y="562356"/>
            <a:ext cx="9345168" cy="10972"/>
          </a:xfrm>
          <a:prstGeom prst="rect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11312" y="155448"/>
            <a:ext cx="1389888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E2E2E"/>
                </a:solidFill>
                <a:latin typeface="웰니스산스"/>
              </a:rPr>
              <a:t>이전 / 적용 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00616" y="6565392"/>
            <a:ext cx="256032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101010"/>
                </a:solidFill>
                <a:latin typeface="웰니스산스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0624" y="731520"/>
            <a:ext cx="888796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2E2E2E"/>
                </a:solidFill>
                <a:latin typeface="웰니스산스"/>
              </a:rPr>
              <a:t>음성 입력·응답·후속 대화·종료를 한 세션 안에서 연결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353312"/>
            <a:ext cx="3822191" cy="3145536"/>
          </a:xfrm>
          <a:prstGeom prst="rect">
            <a:avLst/>
          </a:prstGeom>
          <a:solidFill>
            <a:srgbClr val="FFFFFF"/>
          </a:solidFill>
          <a:ln w="12700">
            <a:solidFill>
              <a:srgbClr val="9494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68096" y="1554480"/>
            <a:ext cx="841248" cy="274320"/>
          </a:xfrm>
          <a:prstGeom prst="rect">
            <a:avLst/>
          </a:prstGeom>
          <a:solidFill>
            <a:srgbClr val="7E7E7E"/>
          </a:solidFill>
          <a:ln w="10160">
            <a:solidFill>
              <a:srgbClr val="7E7E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86384" y="1563624"/>
            <a:ext cx="804672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AS-IS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55648" y="1508760"/>
            <a:ext cx="2432303" cy="3108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01010"/>
                </a:solidFill>
                <a:latin typeface="웰니스산스"/>
              </a:rPr>
              <a:t>질문 단위 처리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2029967"/>
            <a:ext cx="3310127" cy="228600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69" b="0">
                <a:solidFill>
                  <a:srgbClr val="313131"/>
                </a:solidFill>
                <a:latin typeface="웰니스산스"/>
              </a:rPr>
              <a:t>• Wake-up 후 STT → 로컬 LLM → Cloud text 요청
• 응답 생성이 끝난 뒤 별도 TTS로 재생
• 답변 중 사용자 음성은 새 입력으로 처리하기 어려움
• 후속 대화가 필요할 때만 녹음을 다시 시작
• 질문과 답변 사이에 상태 전환이 반복됨</a:t>
            </a:r>
          </a:p>
        </p:txBody>
      </p:sp>
      <p:sp>
        <p:nvSpPr>
          <p:cNvPr id="14" name="Chevron 13"/>
          <p:cNvSpPr/>
          <p:nvPr/>
        </p:nvSpPr>
        <p:spPr>
          <a:xfrm>
            <a:off x="4590288" y="2688336"/>
            <a:ext cx="512064" cy="310896"/>
          </a:xfrm>
          <a:prstGeom prst="chevron">
            <a:avLst/>
          </a:prstGeom>
          <a:solidFill>
            <a:srgbClr val="1010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285232" y="1353312"/>
            <a:ext cx="3950208" cy="3145536"/>
          </a:xfrm>
          <a:prstGeom prst="rect">
            <a:avLst/>
          </a:prstGeom>
          <a:solidFill>
            <a:srgbClr val="E8E8E8"/>
          </a:solidFill>
          <a:ln w="1270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486400" y="1554480"/>
            <a:ext cx="841248" cy="274320"/>
          </a:xfrm>
          <a:prstGeom prst="rect">
            <a:avLst/>
          </a:prstGeom>
          <a:solidFill>
            <a:srgbClr val="101010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504688" y="1563624"/>
            <a:ext cx="804672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TO-BE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73952" y="1508760"/>
            <a:ext cx="2560320" cy="3108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01010"/>
                </a:solidFill>
                <a:latin typeface="웰니스산스"/>
              </a:rPr>
              <a:t>대화 세션 중심 처리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541264" y="2029967"/>
            <a:ext cx="3438144" cy="228600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69" b="0">
                <a:solidFill>
                  <a:srgbClr val="313131"/>
                </a:solidFill>
                <a:latin typeface="웰니스산스"/>
              </a:rPr>
              <a:t>• 동일 마이크를 로컬 판단과 Live 준비에 함께 사용
• SK_19 진입 후 원본 음성을 Gemini Live로 전달
• Gemini native audio를 선버퍼 뒤 연속 재생
• 답변 중 새 사용자 발화를 확인하면 즉시 중단
• 답변 후 5초 동안 같은 세션에서 다음 질문 수신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6928" y="4828032"/>
            <a:ext cx="8668512" cy="1115568"/>
          </a:xfrm>
          <a:prstGeom prst="rect">
            <a:avLst/>
          </a:prstGeom>
          <a:solidFill>
            <a:srgbClr val="F3F3F3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04672" y="5010912"/>
            <a:ext cx="1572768" cy="23774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2E2E2E"/>
                </a:solidFill>
                <a:latin typeface="웰니스산스"/>
              </a:rPr>
              <a:t>사용자가 느끼는 변화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87168" y="4956048"/>
            <a:ext cx="1170432" cy="3108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101010"/>
                </a:solidFill>
                <a:latin typeface="웰니스산스"/>
              </a:rPr>
              <a:t>덜 기다리고</a:t>
            </a:r>
          </a:p>
        </p:txBody>
      </p:sp>
      <p:sp>
        <p:nvSpPr>
          <p:cNvPr id="23" name="Chevron 22"/>
          <p:cNvSpPr/>
          <p:nvPr/>
        </p:nvSpPr>
        <p:spPr>
          <a:xfrm>
            <a:off x="3694176" y="5020056"/>
            <a:ext cx="310896" cy="219456"/>
          </a:xfrm>
          <a:prstGeom prst="chevron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041648" y="4956048"/>
            <a:ext cx="1719072" cy="3108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101010"/>
                </a:solidFill>
                <a:latin typeface="웰니스산스"/>
              </a:rPr>
              <a:t>중간에 말할 수 있고</a:t>
            </a:r>
          </a:p>
        </p:txBody>
      </p:sp>
      <p:sp>
        <p:nvSpPr>
          <p:cNvPr id="25" name="Chevron 24"/>
          <p:cNvSpPr/>
          <p:nvPr/>
        </p:nvSpPr>
        <p:spPr>
          <a:xfrm>
            <a:off x="5852160" y="5020056"/>
            <a:ext cx="310896" cy="219456"/>
          </a:xfrm>
          <a:prstGeom prst="chevron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254496" y="4956048"/>
            <a:ext cx="1298448" cy="3108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101010"/>
                </a:solidFill>
                <a:latin typeface="웰니스산스"/>
              </a:rPr>
              <a:t>대화를 이어감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87168" y="5468112"/>
            <a:ext cx="5468112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60" b="1">
                <a:solidFill>
                  <a:srgbClr val="707070"/>
                </a:solidFill>
                <a:latin typeface="웰니스산스"/>
              </a:rPr>
              <a:t>제품 명령의 실행 방식과 Device API 책임은 변경하지 않음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7200" y="6556248"/>
            <a:ext cx="8046720" cy="1645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80" b="0">
                <a:solidFill>
                  <a:srgbClr val="707070"/>
                </a:solidFill>
                <a:latin typeface="웰니스산스"/>
              </a:rPr>
              <a:t>기준 형상 | feature/live-conversion + local Live Broker | 2026-08-18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223760" y="0"/>
            <a:ext cx="2688336" cy="566928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912864" y="0"/>
            <a:ext cx="329184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10896" y="100584"/>
            <a:ext cx="7955279" cy="3931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01010"/>
                </a:solidFill>
                <a:latin typeface="웰니스산스"/>
              </a:rPr>
              <a:t>첫 질문부터 후속 질문까지 하나의 음성 세션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" y="562356"/>
            <a:ext cx="9345168" cy="10972"/>
          </a:xfrm>
          <a:prstGeom prst="rect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11312" y="155448"/>
            <a:ext cx="1389888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E2E2E"/>
                </a:solidFill>
                <a:latin typeface="웰니스산스"/>
              </a:rPr>
              <a:t>대화 흐름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00616" y="6565392"/>
            <a:ext cx="256032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101010"/>
                </a:solidFill>
                <a:latin typeface="웰니스산스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0624" y="731520"/>
            <a:ext cx="888796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2E2E2E"/>
                </a:solidFill>
                <a:latin typeface="웰니스산스"/>
              </a:rPr>
              <a:t>마이크를 다시 여는 대신 동일 capture와 Live WebSocket을 대화가 끝날 때까지 유지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1243584"/>
            <a:ext cx="8961120" cy="621792"/>
          </a:xfrm>
          <a:prstGeom prst="rect">
            <a:avLst/>
          </a:prstGeom>
          <a:solidFill>
            <a:srgbClr val="F3F3F3"/>
          </a:solidFill>
          <a:ln w="10160">
            <a:solidFill>
              <a:srgbClr val="9494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76656" y="1426464"/>
            <a:ext cx="841248" cy="21945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40" b="1">
                <a:solidFill>
                  <a:srgbClr val="2E2E2E"/>
                </a:solidFill>
                <a:latin typeface="웰니스산스"/>
              </a:rPr>
              <a:t>세션 수명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91056" y="1380744"/>
            <a:ext cx="1261872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30" b="1">
                <a:solidFill>
                  <a:srgbClr val="101010"/>
                </a:solidFill>
                <a:latin typeface="웰니스산스"/>
              </a:rPr>
              <a:t>마이크 1회 시작</a:t>
            </a:r>
          </a:p>
        </p:txBody>
      </p:sp>
      <p:sp>
        <p:nvSpPr>
          <p:cNvPr id="12" name="Chevron 11"/>
          <p:cNvSpPr/>
          <p:nvPr/>
        </p:nvSpPr>
        <p:spPr>
          <a:xfrm>
            <a:off x="2926080" y="1426464"/>
            <a:ext cx="292608" cy="201168"/>
          </a:xfrm>
          <a:prstGeom prst="chevron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291840" y="1380744"/>
            <a:ext cx="1170432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30" b="1">
                <a:solidFill>
                  <a:srgbClr val="101010"/>
                </a:solidFill>
                <a:latin typeface="웰니스산스"/>
              </a:rPr>
              <a:t>Shadow 준비</a:t>
            </a:r>
          </a:p>
        </p:txBody>
      </p:sp>
      <p:sp>
        <p:nvSpPr>
          <p:cNvPr id="14" name="Chevron 13"/>
          <p:cNvSpPr/>
          <p:nvPr/>
        </p:nvSpPr>
        <p:spPr>
          <a:xfrm>
            <a:off x="4553712" y="1426464"/>
            <a:ext cx="292608" cy="201168"/>
          </a:xfrm>
          <a:prstGeom prst="chevron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919472" y="1380744"/>
            <a:ext cx="1298448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30" b="1">
                <a:solidFill>
                  <a:srgbClr val="101010"/>
                </a:solidFill>
                <a:latin typeface="웰니스산스"/>
              </a:rPr>
              <a:t>SK_19 Primary</a:t>
            </a:r>
          </a:p>
        </p:txBody>
      </p:sp>
      <p:sp>
        <p:nvSpPr>
          <p:cNvPr id="16" name="Chevron 15"/>
          <p:cNvSpPr/>
          <p:nvPr/>
        </p:nvSpPr>
        <p:spPr>
          <a:xfrm>
            <a:off x="6309360" y="1426464"/>
            <a:ext cx="292608" cy="201168"/>
          </a:xfrm>
          <a:prstGeom prst="chevron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675120" y="1380744"/>
            <a:ext cx="1115568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30" b="1">
                <a:solidFill>
                  <a:srgbClr val="101010"/>
                </a:solidFill>
                <a:latin typeface="웰니스산스"/>
              </a:rPr>
              <a:t>후속 대화</a:t>
            </a:r>
          </a:p>
        </p:txBody>
      </p:sp>
      <p:sp>
        <p:nvSpPr>
          <p:cNvPr id="18" name="Chevron 17"/>
          <p:cNvSpPr/>
          <p:nvPr/>
        </p:nvSpPr>
        <p:spPr>
          <a:xfrm>
            <a:off x="7882127" y="1426464"/>
            <a:ext cx="292608" cy="201168"/>
          </a:xfrm>
          <a:prstGeom prst="chevron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600" y="1380744"/>
            <a:ext cx="658368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30" b="1">
                <a:solidFill>
                  <a:srgbClr val="101010"/>
                </a:solidFill>
                <a:latin typeface="웰니스산스"/>
              </a:rPr>
              <a:t>종료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6928" y="2231136"/>
            <a:ext cx="1938528" cy="786384"/>
          </a:xfrm>
          <a:prstGeom prst="rect">
            <a:avLst/>
          </a:prstGeom>
          <a:solidFill>
            <a:srgbClr val="FFFFFF"/>
          </a:solidFill>
          <a:ln w="10160">
            <a:solidFill>
              <a:srgbClr val="9494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76656" y="2377440"/>
            <a:ext cx="365760" cy="274320"/>
          </a:xfrm>
          <a:prstGeom prst="rect">
            <a:avLst/>
          </a:prstGeom>
          <a:solidFill>
            <a:srgbClr val="515151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94944" y="2386584"/>
            <a:ext cx="329184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33856" y="2340864"/>
            <a:ext cx="1243584" cy="23774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19" b="1">
                <a:solidFill>
                  <a:srgbClr val="101010"/>
                </a:solidFill>
                <a:latin typeface="웰니스산스"/>
              </a:rPr>
              <a:t>Wake-up / F2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33856" y="2624328"/>
            <a:ext cx="1243584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707070"/>
                </a:solidFill>
                <a:latin typeface="웰니스산스"/>
              </a:rPr>
              <a:t>마이크 녹음 시작</a:t>
            </a:r>
          </a:p>
        </p:txBody>
      </p:sp>
      <p:sp>
        <p:nvSpPr>
          <p:cNvPr id="25" name="Chevron 24"/>
          <p:cNvSpPr/>
          <p:nvPr/>
        </p:nvSpPr>
        <p:spPr>
          <a:xfrm>
            <a:off x="2560320" y="2514600"/>
            <a:ext cx="201168" cy="164592"/>
          </a:xfrm>
          <a:prstGeom prst="chevron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2779776" y="2231136"/>
            <a:ext cx="1938528" cy="786384"/>
          </a:xfrm>
          <a:prstGeom prst="rect">
            <a:avLst/>
          </a:prstGeom>
          <a:solidFill>
            <a:srgbClr val="FFFFFF"/>
          </a:solidFill>
          <a:ln w="10160">
            <a:solidFill>
              <a:srgbClr val="9494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2889504" y="2377440"/>
            <a:ext cx="365760" cy="274320"/>
          </a:xfrm>
          <a:prstGeom prst="rect">
            <a:avLst/>
          </a:prstGeom>
          <a:solidFill>
            <a:srgbClr val="515151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2907792" y="2386584"/>
            <a:ext cx="329184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46704" y="2340864"/>
            <a:ext cx="1243584" cy="23774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19" b="1">
                <a:solidFill>
                  <a:srgbClr val="101010"/>
                </a:solidFill>
                <a:latin typeface="웰니스산스"/>
              </a:rPr>
              <a:t>로컬 판단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346704" y="2624328"/>
            <a:ext cx="1243584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707070"/>
                </a:solidFill>
                <a:latin typeface="웰니스산스"/>
              </a:rPr>
              <a:t>제품 명령 또는 SK_19</a:t>
            </a:r>
          </a:p>
        </p:txBody>
      </p:sp>
      <p:sp>
        <p:nvSpPr>
          <p:cNvPr id="31" name="Chevron 30"/>
          <p:cNvSpPr/>
          <p:nvPr/>
        </p:nvSpPr>
        <p:spPr>
          <a:xfrm>
            <a:off x="4773168" y="2514600"/>
            <a:ext cx="201168" cy="164592"/>
          </a:xfrm>
          <a:prstGeom prst="chevron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4992624" y="2231136"/>
            <a:ext cx="1938528" cy="786384"/>
          </a:xfrm>
          <a:prstGeom prst="rect">
            <a:avLst/>
          </a:prstGeom>
          <a:solidFill>
            <a:srgbClr val="E8E8E8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5102352" y="2377440"/>
            <a:ext cx="365760" cy="274320"/>
          </a:xfrm>
          <a:prstGeom prst="rect">
            <a:avLst/>
          </a:prstGeom>
          <a:solidFill>
            <a:srgbClr val="515151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120640" y="2386584"/>
            <a:ext cx="329184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3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559552" y="2340864"/>
            <a:ext cx="1243584" cy="23774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19" b="1">
                <a:solidFill>
                  <a:srgbClr val="101010"/>
                </a:solidFill>
                <a:latin typeface="웰니스산스"/>
              </a:rPr>
              <a:t>Live 답변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559552" y="2624328"/>
            <a:ext cx="1243584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707070"/>
                </a:solidFill>
                <a:latin typeface="웰니스산스"/>
              </a:rPr>
              <a:t>24 kHz PCM 재생</a:t>
            </a:r>
          </a:p>
        </p:txBody>
      </p:sp>
      <p:sp>
        <p:nvSpPr>
          <p:cNvPr id="37" name="Chevron 36"/>
          <p:cNvSpPr/>
          <p:nvPr/>
        </p:nvSpPr>
        <p:spPr>
          <a:xfrm>
            <a:off x="6986016" y="2514600"/>
            <a:ext cx="201168" cy="164592"/>
          </a:xfrm>
          <a:prstGeom prst="chevron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7205472" y="2231136"/>
            <a:ext cx="1938528" cy="786384"/>
          </a:xfrm>
          <a:prstGeom prst="rect">
            <a:avLst/>
          </a:prstGeom>
          <a:solidFill>
            <a:srgbClr val="E8E8E8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7315200" y="2377440"/>
            <a:ext cx="365760" cy="274320"/>
          </a:xfrm>
          <a:prstGeom prst="rect">
            <a:avLst/>
          </a:prstGeom>
          <a:solidFill>
            <a:srgbClr val="515151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7333488" y="2386584"/>
            <a:ext cx="329184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772400" y="2340864"/>
            <a:ext cx="1243584" cy="23774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19" b="1">
                <a:solidFill>
                  <a:srgbClr val="101010"/>
                </a:solidFill>
                <a:latin typeface="웰니스산스"/>
              </a:rPr>
              <a:t>5초 듣기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772400" y="2624328"/>
            <a:ext cx="1243584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707070"/>
                </a:solidFill>
                <a:latin typeface="웰니스산스"/>
              </a:rPr>
              <a:t>같은 세션에서 다음 질문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66928" y="3401568"/>
            <a:ext cx="4151376" cy="1499616"/>
          </a:xfrm>
          <a:prstGeom prst="rect">
            <a:avLst/>
          </a:prstGeom>
          <a:solidFill>
            <a:srgbClr val="FFFFFF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768096" y="3602736"/>
            <a:ext cx="658368" cy="274320"/>
          </a:xfrm>
          <a:prstGeom prst="rect">
            <a:avLst/>
          </a:prstGeom>
          <a:solidFill>
            <a:srgbClr val="515151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786384" y="3611879"/>
            <a:ext cx="621792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유지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572768" y="3566160"/>
            <a:ext cx="2724912" cy="2743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40" b="1">
                <a:solidFill>
                  <a:srgbClr val="101010"/>
                </a:solidFill>
                <a:latin typeface="웰니스산스"/>
              </a:rPr>
              <a:t>답변 중에도 살아 있는 자원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04672" y="4005072"/>
            <a:ext cx="3639312" cy="6583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80" b="0">
                <a:solidFill>
                  <a:srgbClr val="313131"/>
                </a:solidFill>
                <a:latin typeface="웰니스산스"/>
              </a:rPr>
              <a:t>• AudioRecord capture
• Live WebSocket
• 대화 문맥과 상태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919472" y="3401568"/>
            <a:ext cx="4315968" cy="1499616"/>
          </a:xfrm>
          <a:prstGeom prst="rect">
            <a:avLst/>
          </a:prstGeom>
          <a:solidFill>
            <a:srgbClr val="FFFFFF"/>
          </a:solidFill>
          <a:ln w="10160">
            <a:solidFill>
              <a:srgbClr val="4343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5120640" y="3602736"/>
            <a:ext cx="658368" cy="274320"/>
          </a:xfrm>
          <a:prstGeom prst="rect">
            <a:avLst/>
          </a:prstGeom>
          <a:solidFill>
            <a:srgbClr val="434343"/>
          </a:solidFill>
          <a:ln w="10160">
            <a:solidFill>
              <a:srgbClr val="4343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5138927" y="3611879"/>
            <a:ext cx="621792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종료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925312" y="3566160"/>
            <a:ext cx="2834640" cy="2743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40" b="1">
                <a:solidFill>
                  <a:srgbClr val="101010"/>
                </a:solidFill>
                <a:latin typeface="웰니스산스"/>
              </a:rPr>
              <a:t>전체 대화를 닫는 조건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157216" y="4005072"/>
            <a:ext cx="3712463" cy="6583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60" b="0">
                <a:solidFill>
                  <a:srgbClr val="313131"/>
                </a:solidFill>
                <a:latin typeface="웰니스산스"/>
              </a:rPr>
              <a:t>• 답변 후 5초 무발화
• “그만하자” 같은 종료 발화
• Device 명령 완료 또는 오류/시간 초과</a:t>
            </a:r>
          </a:p>
        </p:txBody>
      </p:sp>
      <p:sp>
        <p:nvSpPr>
          <p:cNvPr id="53" name="Rectangle 52"/>
          <p:cNvSpPr/>
          <p:nvPr/>
        </p:nvSpPr>
        <p:spPr>
          <a:xfrm>
            <a:off x="566928" y="5248656"/>
            <a:ext cx="8668512" cy="694944"/>
          </a:xfrm>
          <a:prstGeom prst="rect">
            <a:avLst/>
          </a:prstGeom>
          <a:solidFill>
            <a:srgbClr val="F3F3F3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04672" y="5449824"/>
            <a:ext cx="804672" cy="21945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19" b="1">
                <a:solidFill>
                  <a:srgbClr val="2E2E2E"/>
                </a:solidFill>
                <a:latin typeface="웰니스산스"/>
              </a:rPr>
              <a:t>체감 효과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700784" y="5394960"/>
            <a:ext cx="7059168" cy="3108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60" b="1">
                <a:solidFill>
                  <a:srgbClr val="101010"/>
                </a:solidFill>
                <a:latin typeface="웰니스산스"/>
              </a:rPr>
              <a:t>매 질문마다 호출을 반복하지 않고, 사람이 대화하듯 질문과 후속 질문이 이어짐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57200" y="6556248"/>
            <a:ext cx="8046720" cy="1645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80" b="0">
                <a:solidFill>
                  <a:srgbClr val="707070"/>
                </a:solidFill>
                <a:latin typeface="웰니스산스"/>
              </a:rPr>
              <a:t>기준 형상 | feature/live-conversion + local Live Broker | 2026-08-18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223760" y="0"/>
            <a:ext cx="2688336" cy="566928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912864" y="0"/>
            <a:ext cx="329184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10896" y="100584"/>
            <a:ext cx="7955279" cy="3931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01010"/>
                </a:solidFill>
                <a:latin typeface="웰니스산스"/>
              </a:rPr>
              <a:t>답변 중 끼어들면 기존 음성을 비우고 새 질문으로 전환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" y="562356"/>
            <a:ext cx="9345168" cy="10972"/>
          </a:xfrm>
          <a:prstGeom prst="rect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11312" y="155448"/>
            <a:ext cx="1389888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E2E2E"/>
                </a:solidFill>
                <a:latin typeface="웰니스산스"/>
              </a:rPr>
              <a:t>Barge-in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00616" y="6565392"/>
            <a:ext cx="256032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101010"/>
                </a:solidFill>
                <a:latin typeface="웰니스산스"/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0624" y="731520"/>
            <a:ext cx="888796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2E2E2E"/>
                </a:solidFill>
                <a:latin typeface="웰니스산스"/>
              </a:rPr>
              <a:t>로컬 Echo gate는 자기 음성을 거르고, Gemini가 실제 새 사용자 발화를 최종 확인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298448"/>
            <a:ext cx="3822191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9494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68096" y="1499616"/>
            <a:ext cx="841248" cy="274320"/>
          </a:xfrm>
          <a:prstGeom prst="rect">
            <a:avLst/>
          </a:prstGeom>
          <a:solidFill>
            <a:srgbClr val="7E7E7E"/>
          </a:solidFill>
          <a:ln w="10160">
            <a:solidFill>
              <a:srgbClr val="7E7E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86384" y="1508760"/>
            <a:ext cx="804672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AS-IS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55648" y="1453895"/>
            <a:ext cx="2432303" cy="3108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01010"/>
                </a:solidFill>
                <a:latin typeface="웰니스산스"/>
              </a:rPr>
              <a:t>답변이 끝날 때까지 대기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1975104"/>
            <a:ext cx="3310127" cy="96926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69" b="0">
                <a:solidFill>
                  <a:srgbClr val="313131"/>
                </a:solidFill>
                <a:latin typeface="웰니스산스"/>
              </a:rPr>
              <a:t>• TTS 재생 중 마이크 입력을 새 턴으로 전환하기 어려움
• 사용자는 답변 종료 후 다시 말해야 함
• 중간 입력이 UI만 깨우고 실제 로직으로 이어지지 않을 수 있음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285232" y="1298448"/>
            <a:ext cx="3950208" cy="1828800"/>
          </a:xfrm>
          <a:prstGeom prst="rect">
            <a:avLst/>
          </a:prstGeom>
          <a:solidFill>
            <a:srgbClr val="E8E8E8"/>
          </a:solidFill>
          <a:ln w="1270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486400" y="1499616"/>
            <a:ext cx="841248" cy="274320"/>
          </a:xfrm>
          <a:prstGeom prst="rect">
            <a:avLst/>
          </a:prstGeom>
          <a:solidFill>
            <a:srgbClr val="101010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504688" y="1508760"/>
            <a:ext cx="804672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TO-BE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73952" y="1453895"/>
            <a:ext cx="2560320" cy="3108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01010"/>
                </a:solidFill>
                <a:latin typeface="웰니스산스"/>
              </a:rPr>
              <a:t>사용자 발화가 확인되면 즉시 전환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41264" y="1975104"/>
            <a:ext cx="3438144" cy="96926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69" b="0">
                <a:solidFill>
                  <a:srgbClr val="313131"/>
                </a:solidFill>
                <a:latin typeface="웰니스산스"/>
              </a:rPr>
              <a:t>• 20ms PCM을 Echo gate와 Gemini VAD에 전달
• Interrupted 확인 즉시 AudioTrack 중단
• 재생 큐와 대기 음성까지 비운 뒤 새 질문 처리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66928" y="3511296"/>
            <a:ext cx="1938528" cy="786384"/>
          </a:xfrm>
          <a:prstGeom prst="rect">
            <a:avLst/>
          </a:prstGeom>
          <a:solidFill>
            <a:srgbClr val="FFFFFF"/>
          </a:solidFill>
          <a:ln w="10160">
            <a:solidFill>
              <a:srgbClr val="9494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76656" y="3657600"/>
            <a:ext cx="365760" cy="274320"/>
          </a:xfrm>
          <a:prstGeom prst="rect">
            <a:avLst/>
          </a:prstGeom>
          <a:solidFill>
            <a:srgbClr val="515151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94944" y="3666744"/>
            <a:ext cx="329184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33856" y="3621024"/>
            <a:ext cx="1243584" cy="23774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19" b="1">
                <a:solidFill>
                  <a:srgbClr val="101010"/>
                </a:solidFill>
                <a:latin typeface="웰니스산스"/>
              </a:rPr>
              <a:t>마이크 후보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33856" y="3904487"/>
            <a:ext cx="1243584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707070"/>
                </a:solidFill>
                <a:latin typeface="웰니스산스"/>
              </a:rPr>
              <a:t>20ms x 2 = 40ms</a:t>
            </a:r>
          </a:p>
        </p:txBody>
      </p:sp>
      <p:sp>
        <p:nvSpPr>
          <p:cNvPr id="24" name="Chevron 23"/>
          <p:cNvSpPr/>
          <p:nvPr/>
        </p:nvSpPr>
        <p:spPr>
          <a:xfrm>
            <a:off x="2560320" y="3794760"/>
            <a:ext cx="201168" cy="164592"/>
          </a:xfrm>
          <a:prstGeom prst="chevron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2779776" y="3511296"/>
            <a:ext cx="1938528" cy="786384"/>
          </a:xfrm>
          <a:prstGeom prst="rect">
            <a:avLst/>
          </a:prstGeom>
          <a:solidFill>
            <a:srgbClr val="FFFFFF"/>
          </a:solidFill>
          <a:ln w="10160">
            <a:solidFill>
              <a:srgbClr val="9494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2889504" y="3657600"/>
            <a:ext cx="365760" cy="274320"/>
          </a:xfrm>
          <a:prstGeom prst="rect">
            <a:avLst/>
          </a:prstGeom>
          <a:solidFill>
            <a:srgbClr val="515151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907792" y="3666744"/>
            <a:ext cx="329184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346704" y="3621024"/>
            <a:ext cx="1243584" cy="23774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19" b="1">
                <a:solidFill>
                  <a:srgbClr val="101010"/>
                </a:solidFill>
                <a:latin typeface="웰니스산스"/>
              </a:rPr>
              <a:t>Echo 비교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46704" y="3904487"/>
            <a:ext cx="1243584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707070"/>
                </a:solidFill>
                <a:latin typeface="웰니스산스"/>
              </a:rPr>
              <a:t>24 kHz ref ↔ 16 kHz mic</a:t>
            </a:r>
          </a:p>
        </p:txBody>
      </p:sp>
      <p:sp>
        <p:nvSpPr>
          <p:cNvPr id="30" name="Chevron 29"/>
          <p:cNvSpPr/>
          <p:nvPr/>
        </p:nvSpPr>
        <p:spPr>
          <a:xfrm>
            <a:off x="4773168" y="3794760"/>
            <a:ext cx="201168" cy="164592"/>
          </a:xfrm>
          <a:prstGeom prst="chevron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4992624" y="3511296"/>
            <a:ext cx="1938528" cy="786384"/>
          </a:xfrm>
          <a:prstGeom prst="rect">
            <a:avLst/>
          </a:prstGeom>
          <a:solidFill>
            <a:srgbClr val="E8E8E8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5102352" y="3657600"/>
            <a:ext cx="365760" cy="274320"/>
          </a:xfrm>
          <a:prstGeom prst="rect">
            <a:avLst/>
          </a:prstGeom>
          <a:solidFill>
            <a:srgbClr val="515151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120640" y="3666744"/>
            <a:ext cx="329184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559552" y="3621024"/>
            <a:ext cx="1243584" cy="23774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19" b="1">
                <a:solidFill>
                  <a:srgbClr val="101010"/>
                </a:solidFill>
                <a:latin typeface="웰니스산스"/>
              </a:rPr>
              <a:t>Gemini 확인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559552" y="3904487"/>
            <a:ext cx="1243584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707070"/>
                </a:solidFill>
                <a:latin typeface="웰니스산스"/>
              </a:rPr>
              <a:t>VAD / Interrupted</a:t>
            </a:r>
          </a:p>
        </p:txBody>
      </p:sp>
      <p:sp>
        <p:nvSpPr>
          <p:cNvPr id="36" name="Chevron 35"/>
          <p:cNvSpPr/>
          <p:nvPr/>
        </p:nvSpPr>
        <p:spPr>
          <a:xfrm>
            <a:off x="6986016" y="3794760"/>
            <a:ext cx="201168" cy="164592"/>
          </a:xfrm>
          <a:prstGeom prst="chevron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7205472" y="3511296"/>
            <a:ext cx="1938528" cy="786384"/>
          </a:xfrm>
          <a:prstGeom prst="rect">
            <a:avLst/>
          </a:prstGeom>
          <a:solidFill>
            <a:srgbClr val="E8E8E8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7315200" y="3657600"/>
            <a:ext cx="365760" cy="274320"/>
          </a:xfrm>
          <a:prstGeom prst="rect">
            <a:avLst/>
          </a:prstGeom>
          <a:solidFill>
            <a:srgbClr val="515151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7333488" y="3666744"/>
            <a:ext cx="329184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4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772400" y="3621024"/>
            <a:ext cx="1243584" cy="23774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19" b="1">
                <a:solidFill>
                  <a:srgbClr val="101010"/>
                </a:solidFill>
                <a:latin typeface="웰니스산스"/>
              </a:rPr>
              <a:t>재생 중단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772400" y="3904487"/>
            <a:ext cx="1243584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707070"/>
                </a:solidFill>
                <a:latin typeface="웰니스산스"/>
              </a:rPr>
              <a:t>AudioTrack + queue clear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66928" y="4700016"/>
            <a:ext cx="2743200" cy="1024128"/>
          </a:xfrm>
          <a:prstGeom prst="rect">
            <a:avLst/>
          </a:prstGeom>
          <a:solidFill>
            <a:srgbClr val="F3F3F3"/>
          </a:solidFill>
          <a:ln w="10160">
            <a:solidFill>
              <a:srgbClr val="2E2E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768096" y="4901184"/>
            <a:ext cx="1115568" cy="21945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30" b="1">
                <a:solidFill>
                  <a:srgbClr val="2E2E2E"/>
                </a:solidFill>
                <a:latin typeface="웰니스산스"/>
              </a:rPr>
              <a:t>Echo 거절 기준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68096" y="5230368"/>
            <a:ext cx="2176272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01010"/>
                </a:solidFill>
                <a:latin typeface="웰니스산스"/>
              </a:rPr>
              <a:t>echoSimilarity ≥ 0.74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547872" y="4700016"/>
            <a:ext cx="2743200" cy="1024128"/>
          </a:xfrm>
          <a:prstGeom prst="rect">
            <a:avLst/>
          </a:prstGeom>
          <a:solidFill>
            <a:srgbClr val="F3F3F3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3749039" y="4901184"/>
            <a:ext cx="786384" cy="21945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30" b="1">
                <a:solidFill>
                  <a:srgbClr val="515151"/>
                </a:solidFill>
                <a:latin typeface="웰니스산스"/>
              </a:rPr>
              <a:t>F1 역할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749039" y="5230368"/>
            <a:ext cx="2176272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01010"/>
                </a:solidFill>
                <a:latin typeface="웰니스산스"/>
              </a:rPr>
              <a:t>1.5초 보조 근거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528816" y="4700016"/>
            <a:ext cx="2706624" cy="1024128"/>
          </a:xfrm>
          <a:prstGeom prst="rect">
            <a:avLst/>
          </a:prstGeom>
          <a:solidFill>
            <a:srgbClr val="F3F3F3"/>
          </a:solidFill>
          <a:ln w="10160">
            <a:solidFill>
              <a:srgbClr val="4343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729984" y="4901184"/>
            <a:ext cx="841248" cy="21945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30" b="1">
                <a:solidFill>
                  <a:srgbClr val="434343"/>
                </a:solidFill>
                <a:latin typeface="웰니스산스"/>
              </a:rPr>
              <a:t>현재 한계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29984" y="5230368"/>
            <a:ext cx="2139696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01010"/>
                </a:solidFill>
                <a:latin typeface="웰니스산스"/>
              </a:rPr>
              <a:t>완전한 AEC는 아님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57200" y="6556248"/>
            <a:ext cx="8046720" cy="1645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80" b="0">
                <a:solidFill>
                  <a:srgbClr val="707070"/>
                </a:solidFill>
                <a:latin typeface="웰니스산스"/>
              </a:rPr>
              <a:t>기준 형상 | feature/live-conversion + local Live Broker | 2026-08-18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223760" y="0"/>
            <a:ext cx="2688336" cy="566928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912864" y="0"/>
            <a:ext cx="329184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10896" y="100584"/>
            <a:ext cx="7955279" cy="3931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01010"/>
                </a:solidFill>
                <a:latin typeface="웰니스산스"/>
              </a:rPr>
              <a:t>Live 음성은 응답 전체를 기다리지 않고 이어서 재생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" y="562356"/>
            <a:ext cx="9345168" cy="10972"/>
          </a:xfrm>
          <a:prstGeom prst="rect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11312" y="155448"/>
            <a:ext cx="1389888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E2E2E"/>
                </a:solidFill>
                <a:latin typeface="웰니스산스"/>
              </a:rPr>
              <a:t>응답 음성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00616" y="6565392"/>
            <a:ext cx="256032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101010"/>
                </a:solidFill>
                <a:latin typeface="웰니스산스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0624" y="731520"/>
            <a:ext cx="888796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2E2E2E"/>
                </a:solidFill>
                <a:latin typeface="웰니스산스"/>
              </a:rPr>
              <a:t>Gemini native audio를 도착 즉시 큐에 넣고 800ms 선버퍼 뒤 연속 재생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298448"/>
            <a:ext cx="3822191" cy="1682496"/>
          </a:xfrm>
          <a:prstGeom prst="rect">
            <a:avLst/>
          </a:prstGeom>
          <a:solidFill>
            <a:srgbClr val="FFFFFF"/>
          </a:solidFill>
          <a:ln w="12700">
            <a:solidFill>
              <a:srgbClr val="9494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68096" y="1499616"/>
            <a:ext cx="841248" cy="274320"/>
          </a:xfrm>
          <a:prstGeom prst="rect">
            <a:avLst/>
          </a:prstGeom>
          <a:solidFill>
            <a:srgbClr val="7E7E7E"/>
          </a:solidFill>
          <a:ln w="10160">
            <a:solidFill>
              <a:srgbClr val="7E7E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86384" y="1508760"/>
            <a:ext cx="804672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AS-IS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55648" y="1453895"/>
            <a:ext cx="2432303" cy="3108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01010"/>
                </a:solidFill>
                <a:latin typeface="웰니스산스"/>
              </a:rPr>
              <a:t>텍스트 응답 후 별도 TTS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1975104"/>
            <a:ext cx="3310127" cy="82296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69" b="0">
                <a:solidFill>
                  <a:srgbClr val="313131"/>
                </a:solidFill>
                <a:latin typeface="웰니스산스"/>
              </a:rPr>
              <a:t>• STT → 로컬 판단 → Cloud text 응답
• 완성된 텍스트를 로컬 TTS로 다시 합성
• 단계 사이 대기와 음성 전환이 발생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285232" y="1298448"/>
            <a:ext cx="3950208" cy="1682496"/>
          </a:xfrm>
          <a:prstGeom prst="rect">
            <a:avLst/>
          </a:prstGeom>
          <a:solidFill>
            <a:srgbClr val="E8E8E8"/>
          </a:solidFill>
          <a:ln w="1270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486400" y="1499616"/>
            <a:ext cx="841248" cy="274320"/>
          </a:xfrm>
          <a:prstGeom prst="rect">
            <a:avLst/>
          </a:prstGeom>
          <a:solidFill>
            <a:srgbClr val="101010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504688" y="1508760"/>
            <a:ext cx="804672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TO-BE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73952" y="1453895"/>
            <a:ext cx="2560320" cy="3108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01010"/>
                </a:solidFill>
                <a:latin typeface="웰니스산스"/>
              </a:rPr>
              <a:t>Gemini native audio 스트리밍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41264" y="1975104"/>
            <a:ext cx="3438144" cy="82296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69" b="0">
                <a:solidFill>
                  <a:srgbClr val="313131"/>
                </a:solidFill>
                <a:latin typeface="웰니스산스"/>
              </a:rPr>
              <a:t>• Gemini가 텍스트와 24 kHz PCM을 함께 생성
• PCM 조각은 도착 즉시 player queue에 저장
• 800ms가 쌓이면 재생하고 이후 조각을 이어 씀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6928" y="3273552"/>
            <a:ext cx="1261872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40" b="1">
                <a:solidFill>
                  <a:srgbClr val="101010"/>
                </a:solidFill>
                <a:latin typeface="웰니스산스"/>
              </a:rPr>
              <a:t>실제 재생 흐름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6928" y="3657600"/>
            <a:ext cx="1627632" cy="804672"/>
          </a:xfrm>
          <a:prstGeom prst="rect">
            <a:avLst/>
          </a:prstGeom>
          <a:solidFill>
            <a:srgbClr val="FFFFFF"/>
          </a:solidFill>
          <a:ln w="10160">
            <a:solidFill>
              <a:srgbClr val="9494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49808" y="3803904"/>
            <a:ext cx="1261872" cy="21945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101010"/>
                </a:solidFill>
                <a:latin typeface="웰니스산스"/>
              </a:rPr>
              <a:t>PCM chunk 도착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9808" y="4096512"/>
            <a:ext cx="1261872" cy="1645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750" b="0">
                <a:solidFill>
                  <a:srgbClr val="707070"/>
                </a:solidFill>
                <a:latin typeface="웰니스산스"/>
              </a:rPr>
              <a:t>24 kHz PCM16</a:t>
            </a:r>
          </a:p>
        </p:txBody>
      </p:sp>
      <p:sp>
        <p:nvSpPr>
          <p:cNvPr id="23" name="Chevron 22"/>
          <p:cNvSpPr/>
          <p:nvPr/>
        </p:nvSpPr>
        <p:spPr>
          <a:xfrm>
            <a:off x="2322576" y="3913632"/>
            <a:ext cx="384048" cy="256032"/>
          </a:xfrm>
          <a:prstGeom prst="chevron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2834640" y="3529584"/>
            <a:ext cx="1901952" cy="1060704"/>
          </a:xfrm>
          <a:prstGeom prst="rect">
            <a:avLst/>
          </a:prstGeom>
          <a:solidFill>
            <a:srgbClr val="E8E8E8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035808" y="3730752"/>
            <a:ext cx="1499616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120" b="1">
                <a:solidFill>
                  <a:srgbClr val="101010"/>
                </a:solidFill>
                <a:latin typeface="웰니스산스"/>
              </a:rPr>
              <a:t>재생 큐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035808" y="4096512"/>
            <a:ext cx="1499616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30" b="1">
                <a:solidFill>
                  <a:srgbClr val="313131"/>
                </a:solidFill>
                <a:latin typeface="웰니스산스"/>
              </a:rPr>
              <a:t>800ms 선버퍼</a:t>
            </a:r>
          </a:p>
        </p:txBody>
      </p:sp>
      <p:sp>
        <p:nvSpPr>
          <p:cNvPr id="27" name="Chevron 26"/>
          <p:cNvSpPr/>
          <p:nvPr/>
        </p:nvSpPr>
        <p:spPr>
          <a:xfrm>
            <a:off x="4882896" y="3913632"/>
            <a:ext cx="384048" cy="256032"/>
          </a:xfrm>
          <a:prstGeom prst="chevron">
            <a:avLst/>
          </a:prstGeom>
          <a:solidFill>
            <a:srgbClr val="1010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394960" y="3657600"/>
            <a:ext cx="1627632" cy="804672"/>
          </a:xfrm>
          <a:prstGeom prst="rect">
            <a:avLst/>
          </a:prstGeom>
          <a:solidFill>
            <a:srgbClr val="FFFFFF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577840" y="3803904"/>
            <a:ext cx="1261872" cy="21945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101010"/>
                </a:solidFill>
                <a:latin typeface="웰니스산스"/>
              </a:rPr>
              <a:t>AudioTrack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77840" y="4096512"/>
            <a:ext cx="1261872" cy="1645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750" b="0">
                <a:solidFill>
                  <a:srgbClr val="707070"/>
                </a:solidFill>
                <a:latin typeface="웰니스산스"/>
              </a:rPr>
              <a:t>20ms write slice</a:t>
            </a:r>
          </a:p>
        </p:txBody>
      </p:sp>
      <p:sp>
        <p:nvSpPr>
          <p:cNvPr id="31" name="Chevron 30"/>
          <p:cNvSpPr/>
          <p:nvPr/>
        </p:nvSpPr>
        <p:spPr>
          <a:xfrm>
            <a:off x="7150608" y="3913632"/>
            <a:ext cx="384048" cy="256032"/>
          </a:xfrm>
          <a:prstGeom prst="chevron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7662672" y="3657600"/>
            <a:ext cx="1572768" cy="804672"/>
          </a:xfrm>
          <a:prstGeom prst="rect">
            <a:avLst/>
          </a:prstGeom>
          <a:solidFill>
            <a:srgbClr val="FFFFFF"/>
          </a:solidFill>
          <a:ln w="10160">
            <a:solidFill>
              <a:srgbClr val="4343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845552" y="3803904"/>
            <a:ext cx="1207008" cy="21945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101010"/>
                </a:solidFill>
                <a:latin typeface="웰니스산스"/>
              </a:rPr>
              <a:t>사용자 청취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845552" y="4096512"/>
            <a:ext cx="1207008" cy="1645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750" b="0">
                <a:solidFill>
                  <a:srgbClr val="707070"/>
                </a:solidFill>
                <a:latin typeface="웰니스산스"/>
              </a:rPr>
              <a:t>중단 가능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6928" y="4901184"/>
            <a:ext cx="2743200" cy="932688"/>
          </a:xfrm>
          <a:prstGeom prst="rect">
            <a:avLst/>
          </a:prstGeom>
          <a:solidFill>
            <a:srgbClr val="F3F3F3"/>
          </a:solidFill>
          <a:ln w="10160">
            <a:solidFill>
              <a:srgbClr val="2E2E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68096" y="5084064"/>
            <a:ext cx="658368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19" b="1">
                <a:solidFill>
                  <a:srgbClr val="2E2E2E"/>
                </a:solidFill>
                <a:latin typeface="웰니스산스"/>
              </a:rPr>
              <a:t>반응성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68096" y="5376672"/>
            <a:ext cx="2212848" cy="21945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101010"/>
                </a:solidFill>
                <a:latin typeface="웰니스산스"/>
              </a:rPr>
              <a:t>전체 generation 완료 전 재생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547872" y="4901184"/>
            <a:ext cx="2743200" cy="932688"/>
          </a:xfrm>
          <a:prstGeom prst="rect">
            <a:avLst/>
          </a:prstGeom>
          <a:solidFill>
            <a:srgbClr val="F3F3F3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3749039" y="5084064"/>
            <a:ext cx="658368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19" b="1">
                <a:solidFill>
                  <a:srgbClr val="515151"/>
                </a:solidFill>
                <a:latin typeface="웰니스산스"/>
              </a:rPr>
              <a:t>연속성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749039" y="5376672"/>
            <a:ext cx="2212848" cy="21945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101010"/>
                </a:solidFill>
                <a:latin typeface="웰니스산스"/>
              </a:rPr>
              <a:t>800ms로 네트워크 흔들림 완충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528816" y="4901184"/>
            <a:ext cx="2706624" cy="932688"/>
          </a:xfrm>
          <a:prstGeom prst="rect">
            <a:avLst/>
          </a:prstGeom>
          <a:solidFill>
            <a:srgbClr val="F3F3F3"/>
          </a:solidFill>
          <a:ln w="10160">
            <a:solidFill>
              <a:srgbClr val="4343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729984" y="5084064"/>
            <a:ext cx="658368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19" b="1">
                <a:solidFill>
                  <a:srgbClr val="434343"/>
                </a:solidFill>
                <a:latin typeface="웰니스산스"/>
              </a:rPr>
              <a:t>중단성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729984" y="5376672"/>
            <a:ext cx="2157984" cy="21945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101010"/>
                </a:solidFill>
                <a:latin typeface="웰니스산스"/>
              </a:rPr>
              <a:t>20ms 단위로 빠르게 취소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57200" y="6556248"/>
            <a:ext cx="8046720" cy="1645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80" b="0">
                <a:solidFill>
                  <a:srgbClr val="707070"/>
                </a:solidFill>
                <a:latin typeface="웰니스산스"/>
              </a:rPr>
              <a:t>기준 형상 | feature/live-conversion + local Live Broker | 2026-08-18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223760" y="0"/>
            <a:ext cx="2688336" cy="566928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912864" y="0"/>
            <a:ext cx="329184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10896" y="100584"/>
            <a:ext cx="7955279" cy="3931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01010"/>
                </a:solidFill>
                <a:latin typeface="웰니스산스"/>
              </a:rPr>
              <a:t>일상 대화와 제품 명령은 같은 입구에서 다른 출구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" y="562356"/>
            <a:ext cx="9345168" cy="10972"/>
          </a:xfrm>
          <a:prstGeom prst="rect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11312" y="155448"/>
            <a:ext cx="1389888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E2E2E"/>
                </a:solidFill>
                <a:latin typeface="웰니스산스"/>
              </a:rPr>
              <a:t>경로 분리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00616" y="6565392"/>
            <a:ext cx="256032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101010"/>
                </a:solidFill>
                <a:latin typeface="웰니스산스"/>
              </a:rPr>
              <a:t>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0624" y="731520"/>
            <a:ext cx="888796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2E2E2E"/>
                </a:solidFill>
                <a:latin typeface="웰니스산스"/>
              </a:rPr>
              <a:t>Live가 모든 기능을 대체하지 않고, 일반 대화만 전환해 기존 제품 동작을 보호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280160"/>
            <a:ext cx="1993392" cy="1024128"/>
          </a:xfrm>
          <a:prstGeom prst="rect">
            <a:avLst/>
          </a:prstGeom>
          <a:solidFill>
            <a:srgbClr val="FFFFFF"/>
          </a:solidFill>
          <a:ln w="10160">
            <a:solidFill>
              <a:srgbClr val="9494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8096" y="1499616"/>
            <a:ext cx="1591056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60" b="1">
                <a:solidFill>
                  <a:srgbClr val="101010"/>
                </a:solidFill>
                <a:latin typeface="웰니스산스"/>
              </a:rPr>
              <a:t>하나의 마이크 입력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8096" y="1865376"/>
            <a:ext cx="1591056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b="0">
                <a:solidFill>
                  <a:srgbClr val="707070"/>
                </a:solidFill>
                <a:latin typeface="웰니스산스"/>
              </a:rPr>
              <a:t>16 kHz PCM</a:t>
            </a:r>
          </a:p>
        </p:txBody>
      </p:sp>
      <p:sp>
        <p:nvSpPr>
          <p:cNvPr id="12" name="Chevron 11"/>
          <p:cNvSpPr/>
          <p:nvPr/>
        </p:nvSpPr>
        <p:spPr>
          <a:xfrm>
            <a:off x="2724912" y="1664208"/>
            <a:ext cx="420624" cy="256032"/>
          </a:xfrm>
          <a:prstGeom prst="chevron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273552" y="1188720"/>
            <a:ext cx="2907792" cy="1207008"/>
          </a:xfrm>
          <a:prstGeom prst="rect">
            <a:avLst/>
          </a:prstGeom>
          <a:solidFill>
            <a:srgbClr val="E8E8E8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529584" y="1426464"/>
            <a:ext cx="2395728" cy="2743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101010"/>
                </a:solidFill>
                <a:latin typeface="웰니스산스"/>
              </a:rPr>
              <a:t>기기 내부 STT / LLM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29584" y="1847088"/>
            <a:ext cx="2395728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60" b="1">
                <a:solidFill>
                  <a:srgbClr val="313131"/>
                </a:solidFill>
                <a:latin typeface="웰니스산스"/>
              </a:rPr>
              <a:t>제품 명령 또는 SK_19 판단</a:t>
            </a:r>
          </a:p>
        </p:txBody>
      </p:sp>
      <p:sp>
        <p:nvSpPr>
          <p:cNvPr id="16" name="Chevron 15"/>
          <p:cNvSpPr/>
          <p:nvPr/>
        </p:nvSpPr>
        <p:spPr>
          <a:xfrm>
            <a:off x="6345936" y="1664208"/>
            <a:ext cx="420624" cy="256032"/>
          </a:xfrm>
          <a:prstGeom prst="chevron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894576" y="1280160"/>
            <a:ext cx="2340864" cy="1024128"/>
          </a:xfrm>
          <a:prstGeom prst="rect">
            <a:avLst/>
          </a:prstGeom>
          <a:solidFill>
            <a:srgbClr val="FFFFFF"/>
          </a:solidFill>
          <a:ln w="10160">
            <a:solidFill>
              <a:srgbClr val="9494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132320" y="1499616"/>
            <a:ext cx="1865376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60" b="1">
                <a:solidFill>
                  <a:srgbClr val="101010"/>
                </a:solidFill>
                <a:latin typeface="웰니스산스"/>
              </a:rPr>
              <a:t>경로 소유권 결정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32320" y="1865376"/>
            <a:ext cx="1865376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b="0">
                <a:solidFill>
                  <a:srgbClr val="707070"/>
                </a:solidFill>
                <a:latin typeface="웰니스산스"/>
              </a:rPr>
              <a:t>동시에 둘 다 실행하지 않음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6928" y="2743200"/>
            <a:ext cx="4151376" cy="2231136"/>
          </a:xfrm>
          <a:prstGeom prst="rect">
            <a:avLst/>
          </a:prstGeom>
          <a:solidFill>
            <a:srgbClr val="FFFFFF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04672" y="2980944"/>
            <a:ext cx="987552" cy="274320"/>
          </a:xfrm>
          <a:prstGeom prst="rect">
            <a:avLst/>
          </a:prstGeom>
          <a:solidFill>
            <a:srgbClr val="515151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2960" y="2990087"/>
            <a:ext cx="950976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제품 명령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956816" y="2944368"/>
            <a:ext cx="2267712" cy="29260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01010"/>
                </a:solidFill>
                <a:latin typeface="웰니스산스"/>
              </a:rPr>
              <a:t>기존 실행 경로 유지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41248" y="3493008"/>
            <a:ext cx="3419856" cy="100584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30" b="1">
                <a:solidFill>
                  <a:srgbClr val="313131"/>
                </a:solidFill>
                <a:latin typeface="웰니스산스"/>
              </a:rPr>
              <a:t>로컬 판단
  → FunctionCallHandler
  → Device API
  → 실제 기기 동작과 결과음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919472" y="2743200"/>
            <a:ext cx="4315968" cy="2231136"/>
          </a:xfrm>
          <a:prstGeom prst="rect">
            <a:avLst/>
          </a:prstGeom>
          <a:solidFill>
            <a:srgbClr val="E8E8E8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5157216" y="2980944"/>
            <a:ext cx="804672" cy="274320"/>
          </a:xfrm>
          <a:prstGeom prst="rect">
            <a:avLst/>
          </a:prstGeom>
          <a:solidFill>
            <a:srgbClr val="101010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175503" y="2990087"/>
            <a:ext cx="768096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SK_19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26480" y="2944368"/>
            <a:ext cx="2615184" cy="29260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01010"/>
                </a:solidFill>
                <a:latin typeface="웰니스산스"/>
              </a:rPr>
              <a:t>Gemini Live 대화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93792" y="3493008"/>
            <a:ext cx="3602736" cy="10789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10" b="1">
                <a:solidFill>
                  <a:srgbClr val="313131"/>
                </a:solidFill>
                <a:latin typeface="웰니스산스"/>
              </a:rPr>
              <a:t>Shadow → Primary
  → 원본 음성 Live 전송
  → native audio 답변
  → 필요 시 rewrite_query로 기존 명령 경로 복귀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66928" y="5321808"/>
            <a:ext cx="8668512" cy="658368"/>
          </a:xfrm>
          <a:prstGeom prst="rect">
            <a:avLst/>
          </a:prstGeom>
          <a:solidFill>
            <a:srgbClr val="F3F3F3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04672" y="5504688"/>
            <a:ext cx="896112" cy="21945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19" b="1">
                <a:solidFill>
                  <a:srgbClr val="2E2E2E"/>
                </a:solidFill>
                <a:latin typeface="웰니스산스"/>
              </a:rPr>
              <a:t>사용자 효과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810512" y="5449824"/>
            <a:ext cx="6931152" cy="3108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20" b="1">
                <a:solidFill>
                  <a:srgbClr val="101010"/>
                </a:solidFill>
                <a:latin typeface="웰니스산스"/>
              </a:rPr>
              <a:t>대화는 자연스럽게, 제품 명령은 기존과 동일하게 정확한 Device API로 실행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57200" y="6556248"/>
            <a:ext cx="8046720" cy="1645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80" b="0">
                <a:solidFill>
                  <a:srgbClr val="707070"/>
                </a:solidFill>
                <a:latin typeface="웰니스산스"/>
              </a:rPr>
              <a:t>기준 형상 | feature/live-conversion + local Live Broker | 2026-08-18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223760" y="0"/>
            <a:ext cx="2688336" cy="566928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912864" y="0"/>
            <a:ext cx="329184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10896" y="100584"/>
            <a:ext cx="7955279" cy="3931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01010"/>
                </a:solidFill>
                <a:latin typeface="웰니스산스"/>
              </a:rPr>
              <a:t>대화는 이어지되 끝나야 할 때 한 번만 종료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" y="562356"/>
            <a:ext cx="9345168" cy="10972"/>
          </a:xfrm>
          <a:prstGeom prst="rect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11312" y="155448"/>
            <a:ext cx="1389888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E2E2E"/>
                </a:solidFill>
                <a:latin typeface="웰니스산스"/>
              </a:rPr>
              <a:t>세션 종료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00616" y="6565392"/>
            <a:ext cx="256032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101010"/>
                </a:solidFill>
                <a:latin typeface="웰니스산스"/>
              </a:rPr>
              <a:t>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0624" y="731520"/>
            <a:ext cx="888796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2E2E2E"/>
                </a:solidFill>
                <a:latin typeface="웰니스산스"/>
              </a:rPr>
              <a:t>UI, 마이크, WebSocket을 같은 종료 gate에서 정리해 열린 화면과 잔류 녹음을 방지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298448"/>
            <a:ext cx="3822191" cy="1938528"/>
          </a:xfrm>
          <a:prstGeom prst="rect">
            <a:avLst/>
          </a:prstGeom>
          <a:solidFill>
            <a:srgbClr val="FFFFFF"/>
          </a:solidFill>
          <a:ln w="12700">
            <a:solidFill>
              <a:srgbClr val="9494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68096" y="1499616"/>
            <a:ext cx="841248" cy="274320"/>
          </a:xfrm>
          <a:prstGeom prst="rect">
            <a:avLst/>
          </a:prstGeom>
          <a:solidFill>
            <a:srgbClr val="7E7E7E"/>
          </a:solidFill>
          <a:ln w="10160">
            <a:solidFill>
              <a:srgbClr val="7E7E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86384" y="1508760"/>
            <a:ext cx="804672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AS-IS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55648" y="1453895"/>
            <a:ext cx="2432303" cy="3108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01010"/>
                </a:solidFill>
                <a:latin typeface="웰니스산스"/>
              </a:rPr>
              <a:t>종료 상태가 경로마다 분산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1975104"/>
            <a:ext cx="3310127" cy="10789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69" b="0">
                <a:solidFill>
                  <a:srgbClr val="313131"/>
                </a:solidFill>
                <a:latin typeface="웰니스산스"/>
              </a:rPr>
              <a:t>• TTS는 끝났지만 대화 UI가 남을 수 있음
• F3와 Cloud 완료 시점이 어긋나 상태가 잔류
• 다음 Wake-up이 화면만 띄우고 입력은 전달되지 않는 현상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285232" y="1298448"/>
            <a:ext cx="3950208" cy="1938528"/>
          </a:xfrm>
          <a:prstGeom prst="rect">
            <a:avLst/>
          </a:prstGeom>
          <a:solidFill>
            <a:srgbClr val="E8E8E8"/>
          </a:solidFill>
          <a:ln w="1270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486400" y="1499616"/>
            <a:ext cx="841248" cy="274320"/>
          </a:xfrm>
          <a:prstGeom prst="rect">
            <a:avLst/>
          </a:prstGeom>
          <a:solidFill>
            <a:srgbClr val="101010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504688" y="1508760"/>
            <a:ext cx="804672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TO-BE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73952" y="1453895"/>
            <a:ext cx="2560320" cy="3108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01010"/>
                </a:solidFill>
                <a:latin typeface="웰니스산스"/>
              </a:rPr>
              <a:t>종료 사유를 한 gate에서 확정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41264" y="1975104"/>
            <a:ext cx="3438144" cy="10789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69" b="0">
                <a:solidFill>
                  <a:srgbClr val="313131"/>
                </a:solidFill>
                <a:latin typeface="웰니스산스"/>
              </a:rPr>
              <a:t>• 종료 발화·5초 무발화·명령 완료·오류를 한 번만 수락
• AudioTrack과 큐를 정지하고 capture를 닫음
• WebSocket과 UI 상태를 함께 IDLE로 복귀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66928" y="3639312"/>
            <a:ext cx="1938528" cy="969264"/>
          </a:xfrm>
          <a:prstGeom prst="rect">
            <a:avLst/>
          </a:prstGeom>
          <a:solidFill>
            <a:srgbClr val="FFFFFF"/>
          </a:solidFill>
          <a:ln w="10160">
            <a:solidFill>
              <a:srgbClr val="2E2E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49808" y="3822191"/>
            <a:ext cx="1572768" cy="21945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60" b="1">
                <a:solidFill>
                  <a:srgbClr val="101010"/>
                </a:solidFill>
                <a:latin typeface="웰니스산스"/>
              </a:rPr>
              <a:t>종료 발화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9808" y="4133087"/>
            <a:ext cx="1572768" cy="3108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780" b="0">
                <a:solidFill>
                  <a:srgbClr val="707070"/>
                </a:solidFill>
                <a:latin typeface="웰니스산스"/>
              </a:rPr>
              <a:t>“그만하자”
“괜찮아, 그만”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779776" y="3639312"/>
            <a:ext cx="1938528" cy="969264"/>
          </a:xfrm>
          <a:prstGeom prst="rect">
            <a:avLst/>
          </a:prstGeom>
          <a:solidFill>
            <a:srgbClr val="FFFFFF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962656" y="3822191"/>
            <a:ext cx="1572768" cy="21945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60" b="1">
                <a:solidFill>
                  <a:srgbClr val="101010"/>
                </a:solidFill>
                <a:latin typeface="웰니스산스"/>
              </a:rPr>
              <a:t>무발화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62656" y="4133087"/>
            <a:ext cx="1572768" cy="3108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780" b="0">
                <a:solidFill>
                  <a:srgbClr val="707070"/>
                </a:solidFill>
                <a:latin typeface="웰니스산스"/>
              </a:rPr>
              <a:t>답변 소진 후
5초 동안 입력 없음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992624" y="3639312"/>
            <a:ext cx="1938528" cy="969264"/>
          </a:xfrm>
          <a:prstGeom prst="rect">
            <a:avLst/>
          </a:prstGeom>
          <a:solidFill>
            <a:srgbClr val="FFFFFF"/>
          </a:solidFill>
          <a:ln w="10160">
            <a:solidFill>
              <a:srgbClr val="4343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175504" y="3822191"/>
            <a:ext cx="1572768" cy="21945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60" b="1">
                <a:solidFill>
                  <a:srgbClr val="101010"/>
                </a:solidFill>
                <a:latin typeface="웰니스산스"/>
              </a:rPr>
              <a:t>명령 완료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75504" y="4133087"/>
            <a:ext cx="1572768" cy="3108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780" b="0">
                <a:solidFill>
                  <a:srgbClr val="707070"/>
                </a:solidFill>
                <a:latin typeface="웰니스산스"/>
              </a:rPr>
              <a:t>rewrite_query로
기기 동작 수행 완료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205472" y="3639312"/>
            <a:ext cx="1938528" cy="969264"/>
          </a:xfrm>
          <a:prstGeom prst="rect">
            <a:avLst/>
          </a:prstGeom>
          <a:solidFill>
            <a:srgbClr val="FFFFFF"/>
          </a:solidFill>
          <a:ln w="10160">
            <a:solidFill>
              <a:srgbClr val="7E7E7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388352" y="3822191"/>
            <a:ext cx="1572768" cy="21945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960" b="1">
                <a:solidFill>
                  <a:srgbClr val="101010"/>
                </a:solidFill>
                <a:latin typeface="웰니스산스"/>
              </a:rPr>
              <a:t>오류 / 시간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88352" y="4133087"/>
            <a:ext cx="1572768" cy="3108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780" b="0">
                <a:solidFill>
                  <a:srgbClr val="707070"/>
                </a:solidFill>
                <a:latin typeface="웰니스산스"/>
              </a:rPr>
              <a:t>응답 20초
끼어들기 후 10초</a:t>
            </a:r>
          </a:p>
        </p:txBody>
      </p:sp>
      <p:sp>
        <p:nvSpPr>
          <p:cNvPr id="31" name="Chevron 30"/>
          <p:cNvSpPr/>
          <p:nvPr/>
        </p:nvSpPr>
        <p:spPr>
          <a:xfrm>
            <a:off x="4709160" y="4736592"/>
            <a:ext cx="402336" cy="256032"/>
          </a:xfrm>
          <a:prstGeom prst="chevron">
            <a:avLst/>
          </a:prstGeom>
          <a:solidFill>
            <a:srgbClr val="1010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3035808" y="5047488"/>
            <a:ext cx="3858768" cy="841248"/>
          </a:xfrm>
          <a:prstGeom prst="rect">
            <a:avLst/>
          </a:prstGeom>
          <a:solidFill>
            <a:srgbClr val="E8E8E8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310128" y="5230368"/>
            <a:ext cx="3310128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101010"/>
                </a:solidFill>
                <a:latin typeface="웰니스산스"/>
              </a:rPr>
              <a:t>LiveConversationTerminationGate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310128" y="5559552"/>
            <a:ext cx="3310128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760" b="0">
                <a:solidFill>
                  <a:srgbClr val="313131"/>
                </a:solidFill>
                <a:latin typeface="웰니스산스"/>
              </a:rPr>
              <a:t>중복 종료 차단 → Audio / Capture / WebSocket / UI 함께 정리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57200" y="6556248"/>
            <a:ext cx="8046720" cy="1645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80" b="0">
                <a:solidFill>
                  <a:srgbClr val="707070"/>
                </a:solidFill>
                <a:latin typeface="웰니스산스"/>
              </a:rPr>
              <a:t>기준 형상 | feature/live-conversion + local Live Broker | 2026-08-18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223760" y="0"/>
            <a:ext cx="2688336" cy="566928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912864" y="0"/>
            <a:ext cx="329184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10896" y="100584"/>
            <a:ext cx="7955279" cy="3931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01010"/>
                </a:solidFill>
                <a:latin typeface="웰니스산스"/>
              </a:rPr>
              <a:t>기기와 Cloud는 사용자 대화를 위해 역할을 분리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" y="562356"/>
            <a:ext cx="9345168" cy="10972"/>
          </a:xfrm>
          <a:prstGeom prst="rect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11312" y="155448"/>
            <a:ext cx="1389888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E2E2E"/>
                </a:solidFill>
                <a:latin typeface="웰니스산스"/>
              </a:rPr>
              <a:t>전체 구조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00616" y="6565392"/>
            <a:ext cx="256032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101010"/>
                </a:solidFill>
                <a:latin typeface="웰니스산스"/>
              </a:rPr>
              <a:t>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0624" y="731520"/>
            <a:ext cx="888796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2E2E2E"/>
                </a:solidFill>
                <a:latin typeface="웰니스산스"/>
              </a:rPr>
              <a:t>기기는 음성·상태·제품 실행을 소유하고, Broker는 인증과 양방향 중계만 담당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1261872"/>
            <a:ext cx="3822191" cy="4498848"/>
          </a:xfrm>
          <a:prstGeom prst="rect">
            <a:avLst/>
          </a:prstGeom>
          <a:solidFill>
            <a:srgbClr val="FFFFFF"/>
          </a:solidFill>
          <a:ln w="10160">
            <a:solidFill>
              <a:srgbClr val="2E2E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76656" y="1481328"/>
            <a:ext cx="1024128" cy="274320"/>
          </a:xfrm>
          <a:prstGeom prst="rect">
            <a:avLst/>
          </a:prstGeom>
          <a:solidFill>
            <a:srgbClr val="2E2E2E"/>
          </a:solidFill>
          <a:ln w="10160">
            <a:solidFill>
              <a:srgbClr val="2E2E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94944" y="1490472"/>
            <a:ext cx="987552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A1 DEVICE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47088" y="1444752"/>
            <a:ext cx="2029968" cy="29260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101010"/>
                </a:solidFill>
                <a:latin typeface="웰니스산스"/>
              </a:rPr>
              <a:t>사용자 Interaction 소유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3232" y="1938528"/>
            <a:ext cx="3310128" cy="512064"/>
          </a:xfrm>
          <a:prstGeom prst="rect">
            <a:avLst/>
          </a:prstGeom>
          <a:solidFill>
            <a:srgbClr val="E8E8E8"/>
          </a:solidFill>
          <a:ln w="10160">
            <a:solidFill>
              <a:srgbClr val="9494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2048256"/>
            <a:ext cx="1353312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60" b="1">
                <a:solidFill>
                  <a:srgbClr val="101010"/>
                </a:solidFill>
                <a:latin typeface="웰니스산스"/>
              </a:rPr>
              <a:t>AudioCaptureLine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67712" y="2029968"/>
            <a:ext cx="1554480" cy="2743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40" b="0">
                <a:solidFill>
                  <a:srgbClr val="313131"/>
                </a:solidFill>
                <a:latin typeface="웰니스산스"/>
              </a:rPr>
              <a:t>마이크 1회 open, PCM fan-out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13232" y="2596896"/>
            <a:ext cx="3310128" cy="512064"/>
          </a:xfrm>
          <a:prstGeom prst="rect">
            <a:avLst/>
          </a:prstGeom>
          <a:solidFill>
            <a:srgbClr val="F3F3F3"/>
          </a:solidFill>
          <a:ln w="10160">
            <a:solidFill>
              <a:srgbClr val="9494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2706624"/>
            <a:ext cx="1353312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60" b="1">
                <a:solidFill>
                  <a:srgbClr val="101010"/>
                </a:solidFill>
                <a:latin typeface="웰니스산스"/>
              </a:rPr>
              <a:t>Local STT / LLM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67712" y="2688336"/>
            <a:ext cx="1554480" cy="2743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40" b="0">
                <a:solidFill>
                  <a:srgbClr val="313131"/>
                </a:solidFill>
                <a:latin typeface="웰니스산스"/>
              </a:rPr>
              <a:t>제품 명령과 SK_19 판단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13232" y="3255264"/>
            <a:ext cx="3310128" cy="512064"/>
          </a:xfrm>
          <a:prstGeom prst="rect">
            <a:avLst/>
          </a:prstGeom>
          <a:solidFill>
            <a:srgbClr val="E8E8E8"/>
          </a:solidFill>
          <a:ln w="10160">
            <a:solidFill>
              <a:srgbClr val="9494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77824" y="3364992"/>
            <a:ext cx="1353312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60" b="1">
                <a:solidFill>
                  <a:srgbClr val="101010"/>
                </a:solidFill>
                <a:latin typeface="웰니스산스"/>
              </a:rPr>
              <a:t>Live Controller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67712" y="3346704"/>
            <a:ext cx="1554480" cy="2743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40" b="0">
                <a:solidFill>
                  <a:srgbClr val="313131"/>
                </a:solidFill>
                <a:latin typeface="웰니스산스"/>
              </a:rPr>
              <a:t>턴·후속 대화·시간 초과 관리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13232" y="3913632"/>
            <a:ext cx="3310128" cy="512064"/>
          </a:xfrm>
          <a:prstGeom prst="rect">
            <a:avLst/>
          </a:prstGeom>
          <a:solidFill>
            <a:srgbClr val="F3F3F3"/>
          </a:solidFill>
          <a:ln w="10160">
            <a:solidFill>
              <a:srgbClr val="9494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77824" y="4023360"/>
            <a:ext cx="1353312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60" b="1">
                <a:solidFill>
                  <a:srgbClr val="101010"/>
                </a:solidFill>
                <a:latin typeface="웰니스산스"/>
              </a:rPr>
              <a:t>Echo / Audio Player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267712" y="4005072"/>
            <a:ext cx="1554480" cy="2743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40" b="0">
                <a:solidFill>
                  <a:srgbClr val="313131"/>
                </a:solidFill>
                <a:latin typeface="웰니스산스"/>
              </a:rPr>
              <a:t>끼어들기 gate와 24 kHz 재생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13232" y="4572000"/>
            <a:ext cx="3310128" cy="512064"/>
          </a:xfrm>
          <a:prstGeom prst="rect">
            <a:avLst/>
          </a:prstGeom>
          <a:solidFill>
            <a:srgbClr val="E8E8E8"/>
          </a:solidFill>
          <a:ln w="10160">
            <a:solidFill>
              <a:srgbClr val="94949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77824" y="4681728"/>
            <a:ext cx="1353312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60" b="1">
                <a:solidFill>
                  <a:srgbClr val="101010"/>
                </a:solidFill>
                <a:latin typeface="웰니스산스"/>
              </a:rPr>
              <a:t>FunctionCallHandler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267712" y="4663440"/>
            <a:ext cx="1554480" cy="2743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40" b="0">
                <a:solidFill>
                  <a:srgbClr val="313131"/>
                </a:solidFill>
                <a:latin typeface="웰니스산스"/>
              </a:rPr>
              <a:t>기존 Device API 실행</a:t>
            </a:r>
          </a:p>
        </p:txBody>
      </p:sp>
      <p:sp>
        <p:nvSpPr>
          <p:cNvPr id="28" name="Chevron 27"/>
          <p:cNvSpPr/>
          <p:nvPr/>
        </p:nvSpPr>
        <p:spPr>
          <a:xfrm>
            <a:off x="4517136" y="3127248"/>
            <a:ext cx="475488" cy="292608"/>
          </a:xfrm>
          <a:prstGeom prst="chevron">
            <a:avLst/>
          </a:prstGeom>
          <a:solidFill>
            <a:srgbClr val="1010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5212080" y="1261872"/>
            <a:ext cx="1847088" cy="4498848"/>
          </a:xfrm>
          <a:prstGeom prst="rect">
            <a:avLst/>
          </a:prstGeom>
          <a:solidFill>
            <a:srgbClr val="E8E8E8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431536" y="1481328"/>
            <a:ext cx="841248" cy="274320"/>
          </a:xfrm>
          <a:prstGeom prst="rect">
            <a:avLst/>
          </a:prstGeom>
          <a:solidFill>
            <a:srgbClr val="101010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449824" y="1490472"/>
            <a:ext cx="804672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BROKER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431536" y="1901952"/>
            <a:ext cx="1408176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120" b="1">
                <a:solidFill>
                  <a:srgbClr val="101010"/>
                </a:solidFill>
                <a:latin typeface="웰니스산스"/>
              </a:rPr>
              <a:t>중계 경계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68112" y="2395728"/>
            <a:ext cx="1335024" cy="193852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19" b="0">
                <a:solidFill>
                  <a:srgbClr val="313131"/>
                </a:solidFill>
                <a:latin typeface="웰니스산스"/>
              </a:rPr>
              <a:t>• API key 관리
• 모델 override
• setup 정규화
• audioStreamEnd 변환
• frame 요약 로그
• health / ready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468112" y="4645152"/>
            <a:ext cx="1335024" cy="21945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80" b="1">
                <a:solidFill>
                  <a:srgbClr val="2E2E2E"/>
                </a:solidFill>
                <a:latin typeface="웰니스산스"/>
              </a:rPr>
              <a:t>하지 않는 일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68112" y="4992624"/>
            <a:ext cx="1335024" cy="42062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780" b="0">
                <a:solidFill>
                  <a:srgbClr val="707070"/>
                </a:solidFill>
                <a:latin typeface="웰니스산스"/>
              </a:rPr>
              <a:t>Device API 실행
AudioTrack 제어</a:t>
            </a:r>
          </a:p>
        </p:txBody>
      </p:sp>
      <p:sp>
        <p:nvSpPr>
          <p:cNvPr id="36" name="Chevron 35"/>
          <p:cNvSpPr/>
          <p:nvPr/>
        </p:nvSpPr>
        <p:spPr>
          <a:xfrm>
            <a:off x="7260336" y="3127248"/>
            <a:ext cx="475488" cy="292608"/>
          </a:xfrm>
          <a:prstGeom prst="chevron">
            <a:avLst/>
          </a:prstGeom>
          <a:solidFill>
            <a:srgbClr val="1010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7955279" y="1261872"/>
            <a:ext cx="1481328" cy="4498848"/>
          </a:xfrm>
          <a:prstGeom prst="rect">
            <a:avLst/>
          </a:prstGeom>
          <a:solidFill>
            <a:srgbClr val="FFFFFF"/>
          </a:solidFill>
          <a:ln w="10160">
            <a:solidFill>
              <a:srgbClr val="4343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8156448" y="1481328"/>
            <a:ext cx="877824" cy="274320"/>
          </a:xfrm>
          <a:prstGeom prst="rect">
            <a:avLst/>
          </a:prstGeom>
          <a:solidFill>
            <a:srgbClr val="434343"/>
          </a:solidFill>
          <a:ln w="10160">
            <a:solidFill>
              <a:srgbClr val="4343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174736" y="1490472"/>
            <a:ext cx="841247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GEMINI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156448" y="1901952"/>
            <a:ext cx="1078992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1060" b="1">
                <a:solidFill>
                  <a:srgbClr val="101010"/>
                </a:solidFill>
                <a:latin typeface="웰니스산스"/>
              </a:rPr>
              <a:t>Live Session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193024" y="2395728"/>
            <a:ext cx="1005840" cy="193852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19" b="0">
                <a:solidFill>
                  <a:srgbClr val="313131"/>
                </a:solidFill>
                <a:latin typeface="웰니스산스"/>
              </a:rPr>
              <a:t>• Speech VAD
• STT 전사
• LLM 추론
• 24 kHz 음성
• Interrupted
• Tool call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193024" y="4645152"/>
            <a:ext cx="1005840" cy="21945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80" b="1">
                <a:solidFill>
                  <a:srgbClr val="434343"/>
                </a:solidFill>
                <a:latin typeface="웰니스산스"/>
              </a:rPr>
              <a:t>대화 문맥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193024" y="4992624"/>
            <a:ext cx="1005840" cy="42062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780" b="0">
                <a:solidFill>
                  <a:srgbClr val="707070"/>
                </a:solidFill>
                <a:latin typeface="웰니스산스"/>
              </a:rPr>
              <a:t>WebSocket 세션
수명 동안 유지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57200" y="6556248"/>
            <a:ext cx="8046720" cy="1645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80" b="0">
                <a:solidFill>
                  <a:srgbClr val="707070"/>
                </a:solidFill>
                <a:latin typeface="웰니스산스"/>
              </a:rPr>
              <a:t>기준 형상 | feature/live-conversion + local Live Broker | 2026-08-18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223760" y="0"/>
            <a:ext cx="2688336" cy="566928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912864" y="0"/>
            <a:ext cx="329184" cy="5669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10896" y="100584"/>
            <a:ext cx="7955279" cy="3931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101010"/>
                </a:solidFill>
                <a:latin typeface="웰니스산스"/>
              </a:rPr>
              <a:t>현재 구현 범위와 사용자 체감 검증 기준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" y="562356"/>
            <a:ext cx="9345168" cy="10972"/>
          </a:xfrm>
          <a:prstGeom prst="rect">
            <a:avLst/>
          </a:prstGeom>
          <a:solidFill>
            <a:srgbClr val="9494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11312" y="155448"/>
            <a:ext cx="1389888" cy="25603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2E2E2E"/>
                </a:solidFill>
                <a:latin typeface="웰니스산스"/>
              </a:rPr>
              <a:t>검증 현황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00616" y="6565392"/>
            <a:ext cx="256032" cy="18288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101010"/>
                </a:solidFill>
                <a:latin typeface="웰니스산스"/>
              </a:rPr>
              <a:t>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0624" y="731520"/>
            <a:ext cx="8887968" cy="38404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2E2E2E"/>
                </a:solidFill>
                <a:latin typeface="웰니스산스"/>
              </a:rPr>
              <a:t>구현 존재, 자동 테스트, 실기기 체감 검증을 구분해 판단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1298448"/>
            <a:ext cx="2889504" cy="3310128"/>
          </a:xfrm>
          <a:prstGeom prst="rect">
            <a:avLst/>
          </a:prstGeom>
          <a:solidFill>
            <a:srgbClr val="FFFFFF"/>
          </a:solidFill>
          <a:ln w="10160">
            <a:solidFill>
              <a:srgbClr val="2E2E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58368" y="1517904"/>
            <a:ext cx="384048" cy="274320"/>
          </a:xfrm>
          <a:prstGeom prst="rect">
            <a:avLst/>
          </a:prstGeom>
          <a:solidFill>
            <a:srgbClr val="2E2E2E"/>
          </a:solidFill>
          <a:ln w="10160">
            <a:solidFill>
              <a:srgbClr val="2E2E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76656" y="1527048"/>
            <a:ext cx="347472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70432" y="1481328"/>
            <a:ext cx="1901952" cy="2743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80" b="1">
                <a:solidFill>
                  <a:srgbClr val="101010"/>
                </a:solidFill>
                <a:latin typeface="웰니스산스"/>
              </a:rPr>
              <a:t>구현 반영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3232" y="2011680"/>
            <a:ext cx="2377440" cy="21396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80" b="0">
                <a:solidFill>
                  <a:srgbClr val="313131"/>
                </a:solidFill>
                <a:latin typeface="웰니스산스"/>
              </a:rPr>
              <a:t>• Shadow / Primary 전환
• Live PCM 재생
• Echo gate + Gemini 중단
• 5초 후속 입력 대기
• rewrite_query 제품 경로
• 중복 종료 방지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511296" y="1298448"/>
            <a:ext cx="2889504" cy="3310128"/>
          </a:xfrm>
          <a:prstGeom prst="rect">
            <a:avLst/>
          </a:prstGeom>
          <a:solidFill>
            <a:srgbClr val="F3F3F3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3712463" y="1517904"/>
            <a:ext cx="384048" cy="274320"/>
          </a:xfrm>
          <a:prstGeom prst="rect">
            <a:avLst/>
          </a:prstGeom>
          <a:solidFill>
            <a:srgbClr val="515151"/>
          </a:solidFill>
          <a:ln w="10160">
            <a:solidFill>
              <a:srgbClr val="51515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730751" y="1527048"/>
            <a:ext cx="347472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24528" y="1481328"/>
            <a:ext cx="1901952" cy="2743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80" b="1">
                <a:solidFill>
                  <a:srgbClr val="101010"/>
                </a:solidFill>
                <a:latin typeface="웰니스산스"/>
              </a:rPr>
              <a:t>자동 검증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67328" y="2011680"/>
            <a:ext cx="2377440" cy="21396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80" b="0">
                <a:solidFill>
                  <a:srgbClr val="313131"/>
                </a:solidFill>
                <a:latin typeface="웰니스산스"/>
              </a:rPr>
              <a:t>• 상태 전환
• 음성 전달 조건
• Echo 판정
• 제품 명령 handoff
• 종료 발화 판정
• 중복 종료 gate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565392" y="1298448"/>
            <a:ext cx="2889504" cy="3310128"/>
          </a:xfrm>
          <a:prstGeom prst="rect">
            <a:avLst/>
          </a:prstGeom>
          <a:solidFill>
            <a:srgbClr val="FFFFFF"/>
          </a:solidFill>
          <a:ln w="10160">
            <a:solidFill>
              <a:srgbClr val="4343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766559" y="1517904"/>
            <a:ext cx="384048" cy="274320"/>
          </a:xfrm>
          <a:prstGeom prst="rect">
            <a:avLst/>
          </a:prstGeom>
          <a:solidFill>
            <a:srgbClr val="434343"/>
          </a:solidFill>
          <a:ln w="10160">
            <a:solidFill>
              <a:srgbClr val="4343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84847" y="1527048"/>
            <a:ext cx="347472" cy="2468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1">
                <a:solidFill>
                  <a:srgbClr val="FFFFFF"/>
                </a:solidFill>
                <a:latin typeface="웰니스산스"/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78624" y="1481328"/>
            <a:ext cx="1901952" cy="2743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80" b="1">
                <a:solidFill>
                  <a:srgbClr val="101010"/>
                </a:solidFill>
                <a:latin typeface="웰니스산스"/>
              </a:rPr>
              <a:t>실기기 반복 검증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21424" y="2011680"/>
            <a:ext cx="2377440" cy="21396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80" b="0">
                <a:solidFill>
                  <a:srgbClr val="313131"/>
                </a:solidFill>
                <a:latin typeface="웰니스산스"/>
              </a:rPr>
              <a:t>• 첫 소리 지연 p50/p95
• 끼어들기 중단 지연
• 자기 음성 오탐률
• 첫 음절 보존율
• 5초 종료 정확도
• 장시간 메모리 안정성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57200" y="4956048"/>
            <a:ext cx="8997696" cy="987552"/>
          </a:xfrm>
          <a:prstGeom prst="rect">
            <a:avLst/>
          </a:prstGeom>
          <a:solidFill>
            <a:srgbClr val="E8E8E8"/>
          </a:solidFill>
          <a:ln w="10160">
            <a:solidFill>
              <a:srgbClr val="101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94944" y="5175504"/>
            <a:ext cx="950976" cy="21945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960" b="1">
                <a:solidFill>
                  <a:srgbClr val="2E2E2E"/>
                </a:solidFill>
                <a:latin typeface="웰니스산스"/>
              </a:rPr>
              <a:t>보고 원칙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55648" y="5102352"/>
            <a:ext cx="7223760" cy="29260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140" b="1">
                <a:solidFill>
                  <a:srgbClr val="101010"/>
                </a:solidFill>
                <a:latin typeface="웰니스산스"/>
              </a:rPr>
              <a:t>코드가 있다는 사실과 실기기에서 자연스럽게 동작한다는 결론은 분리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755648" y="5504688"/>
            <a:ext cx="7223760" cy="20116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40" b="0">
                <a:solidFill>
                  <a:srgbClr val="313131"/>
                </a:solidFill>
                <a:latin typeface="웰니스산스"/>
              </a:rPr>
              <a:t>현재 형상은 기능 흐름을 갖췄으며, 사용자 체감 품질은 동일 조건 반복 측정으로 확정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7200" y="6556248"/>
            <a:ext cx="8046720" cy="1645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680" b="0">
                <a:solidFill>
                  <a:srgbClr val="707070"/>
                </a:solidFill>
                <a:latin typeface="웰니스산스"/>
              </a:rPr>
              <a:t>기준 형상 | feature/live-conversion + local Live Broker | 2026-08-18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LLM Live 사용자 Interaction 변화 보고</dc:title>
  <dc:subject>Gemini Live 적용 전후 사용자 음성 상호작용 비교</dc:subject>
  <dc:creator>SK magic</dc:creator>
  <cp:keywords>LLM Live, Gemini Live, Voice UX, Barge-in</cp:keywords>
  <dc:description>기준: a1-packages-mr6 DeviceAgent TaskManager 및 llmwiki SoC TaskManager Framework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